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9" r:id="rId5"/>
    <p:sldId id="258" r:id="rId6"/>
    <p:sldId id="262" r:id="rId7"/>
    <p:sldId id="265" r:id="rId8"/>
    <p:sldId id="266" r:id="rId9"/>
    <p:sldId id="267" r:id="rId10"/>
    <p:sldId id="268" r:id="rId11"/>
    <p:sldId id="270" r:id="rId12"/>
    <p:sldId id="269" r:id="rId13"/>
    <p:sldId id="276" r:id="rId14"/>
    <p:sldId id="277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9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9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7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9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0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1F6D-E615-44FA-8E4F-4153BDBAA79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C2027-BE34-4911-AF2C-5AE916EA1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2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deopediaworld.com/video/23478/Greece-The-Geography-and-History-of-Gree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Now: What do the words “Classic” and “Classical” make you think of? 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Classical Age”</a:t>
            </a:r>
            <a:endParaRPr lang="en-US" dirty="0" smtClean="0">
              <a:effectLst/>
            </a:endParaRPr>
          </a:p>
          <a:p>
            <a:r>
              <a:rPr lang="en-US" dirty="0"/>
              <a:t>“The Classical Era” </a:t>
            </a:r>
            <a:endParaRPr lang="en-US" dirty="0" smtClean="0">
              <a:effectLst/>
            </a:endParaRPr>
          </a:p>
          <a:p>
            <a:r>
              <a:rPr lang="en-US" dirty="0"/>
              <a:t>“The Classical Period”</a:t>
            </a:r>
            <a:endParaRPr lang="en-US" dirty="0" smtClean="0">
              <a:effectLst/>
            </a:endParaRPr>
          </a:p>
          <a:p>
            <a:r>
              <a:rPr lang="en-US" dirty="0"/>
              <a:t>“The Age of Classical Civilizations”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0263" y="188497"/>
            <a:ext cx="11469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Aim: What was the geographic context for the rise of classical civilizations in Greece?</a:t>
            </a:r>
            <a:r>
              <a:rPr lang="en-US" sz="3200" b="0" dirty="0" smtClean="0">
                <a:effectLst/>
              </a:rPr>
              <a:t/>
            </a:r>
            <a:br>
              <a:rPr lang="en-US" sz="3200" b="0" dirty="0" smtClean="0">
                <a:effectLst/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7" y="2375945"/>
            <a:ext cx="457239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9006"/>
            <a:ext cx="10515600" cy="705394"/>
          </a:xfrm>
        </p:spPr>
        <p:txBody>
          <a:bodyPr/>
          <a:lstStyle/>
          <a:p>
            <a:r>
              <a:rPr lang="en-US" dirty="0" smtClean="0"/>
              <a:t>Map #3: Classical Civilizations in 200 CE</a:t>
            </a:r>
            <a:endParaRPr lang="en-US" dirty="0"/>
          </a:p>
        </p:txBody>
      </p:sp>
      <p:pic>
        <p:nvPicPr>
          <p:cNvPr id="8194" name="Picture 2" descr="https://docs.google.com/drawings/u/0/d/sW6zgokC1e9q7V30fRF7DOQ/image?w=678&amp;h=644&amp;rev=1&amp;ac=1&amp;parent=1B9XyydnSjDc8Xi8zBO5lszs_cHhUUG_wYYaLovw88f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16628"/>
            <a:ext cx="6217920" cy="590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3868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Trade in the Classical World</a:t>
            </a:r>
            <a:endParaRPr lang="en-US" dirty="0"/>
          </a:p>
        </p:txBody>
      </p:sp>
      <p:pic>
        <p:nvPicPr>
          <p:cNvPr id="10242" name="Picture 2" descr="https://docs.google.com/drawings/u/0/d/sIsn6du_qLUEQncAhSm-kQQ/image?w=908&amp;h=521&amp;rev=1&amp;ac=1&amp;parent=1yv6gj8OYqXgItzxTX-6oX0gCwwuwxkBS2y4rtvkHhw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6" y="809897"/>
            <a:ext cx="10244689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0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120"/>
            <a:ext cx="10515600" cy="888910"/>
          </a:xfrm>
        </p:spPr>
        <p:txBody>
          <a:bodyPr/>
          <a:lstStyle/>
          <a:p>
            <a:r>
              <a:rPr lang="en-US" b="1" dirty="0"/>
              <a:t>Mediterranean Sea Complex</a:t>
            </a:r>
            <a:endParaRPr lang="en-US" dirty="0"/>
          </a:p>
        </p:txBody>
      </p:sp>
      <p:pic>
        <p:nvPicPr>
          <p:cNvPr id="9218" name="Picture 2" descr="https://docs.google.com/drawings/u/0/d/sJru8UYAE2Bf5KMYHfEYHZg/image?w=488&amp;h=383&amp;rev=1&amp;ac=1&amp;parent=1yv6gj8OYqXgItzxTX-6oX0gCwwuwxkBS2y4rtvkHhw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73" y="1045030"/>
            <a:ext cx="7102110" cy="55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914400"/>
          </a:xfrm>
        </p:spPr>
        <p:txBody>
          <a:bodyPr/>
          <a:lstStyle/>
          <a:p>
            <a:r>
              <a:rPr lang="en-US" dirty="0" smtClean="0"/>
              <a:t>Greece-Physical </a:t>
            </a:r>
            <a:r>
              <a:rPr lang="en-US" dirty="0"/>
              <a:t>Geography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14400"/>
            <a:ext cx="8610600" cy="5715000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Balkan Peninsula (Peloponnesian Peninsula)</a:t>
            </a:r>
          </a:p>
          <a:p>
            <a:pPr marL="0" indent="0">
              <a:buNone/>
            </a:pPr>
            <a:r>
              <a:rPr lang="en-US" sz="3000" dirty="0"/>
              <a:t>  	Surrounded by seas</a:t>
            </a:r>
          </a:p>
          <a:p>
            <a:pPr lvl="3"/>
            <a:r>
              <a:rPr lang="en-US" sz="3000" dirty="0"/>
              <a:t>Mediterranean Sea</a:t>
            </a:r>
          </a:p>
          <a:p>
            <a:pPr lvl="3"/>
            <a:r>
              <a:rPr lang="en-US" sz="3000" dirty="0"/>
              <a:t>Adriatic Sea on West, Aegean Sea on East</a:t>
            </a:r>
          </a:p>
          <a:p>
            <a:pPr marL="0" indent="0">
              <a:buNone/>
            </a:pPr>
            <a:r>
              <a:rPr lang="en-US" sz="3000" dirty="0"/>
              <a:t>	Made trade/travel easier</a:t>
            </a:r>
          </a:p>
          <a:p>
            <a:pPr lvl="2"/>
            <a:r>
              <a:rPr lang="en-US" sz="2600" dirty="0"/>
              <a:t>Lack of natural resources</a:t>
            </a:r>
          </a:p>
          <a:p>
            <a:pPr lvl="2"/>
            <a:r>
              <a:rPr lang="en-US" sz="2600" dirty="0"/>
              <a:t>Cultural Diffusion</a:t>
            </a:r>
          </a:p>
          <a:p>
            <a:pPr lvl="2"/>
            <a:r>
              <a:rPr lang="en-US" sz="2600" dirty="0"/>
              <a:t>Colonies</a:t>
            </a:r>
          </a:p>
          <a:p>
            <a:r>
              <a:rPr lang="en-US" sz="3000" dirty="0"/>
              <a:t>Mountainous</a:t>
            </a:r>
            <a:endParaRPr lang="en-US" sz="3000" dirty="0"/>
          </a:p>
          <a:p>
            <a:pPr lvl="1"/>
            <a:r>
              <a:rPr lang="en-US" sz="2600" dirty="0"/>
              <a:t>80% </a:t>
            </a:r>
            <a:r>
              <a:rPr lang="en-US" sz="2600" dirty="0"/>
              <a:t>of Greece </a:t>
            </a:r>
            <a:r>
              <a:rPr lang="en-US" sz="2600" dirty="0"/>
              <a:t>covered </a:t>
            </a:r>
            <a:r>
              <a:rPr lang="en-US" sz="2600" dirty="0"/>
              <a:t>by </a:t>
            </a:r>
            <a:r>
              <a:rPr lang="en-US" sz="2600" dirty="0"/>
              <a:t>mountains – difficult to cross</a:t>
            </a:r>
            <a:endParaRPr lang="en-US" sz="2600" dirty="0"/>
          </a:p>
          <a:p>
            <a:pPr lvl="1"/>
            <a:r>
              <a:rPr lang="en-US" sz="2600" dirty="0"/>
              <a:t> </a:t>
            </a:r>
            <a:r>
              <a:rPr lang="en-US" sz="2600" dirty="0"/>
              <a:t>Lack of </a:t>
            </a:r>
            <a:r>
              <a:rPr lang="en-US" sz="2600" dirty="0" smtClean="0"/>
              <a:t>farmland</a:t>
            </a:r>
            <a:endParaRPr lang="en-US" sz="2600" dirty="0"/>
          </a:p>
          <a:p>
            <a:pPr lvl="1"/>
            <a:r>
              <a:rPr lang="en-US" sz="2600" dirty="0"/>
              <a:t>Protection from invasions</a:t>
            </a:r>
          </a:p>
          <a:p>
            <a:pPr lvl="1"/>
            <a:r>
              <a:rPr lang="en-US" sz="2600" dirty="0"/>
              <a:t>Lack of unity – development of city states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>
              <a:buFontTx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35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eeceathensaegeaninfo.com/a-greece-travel/a-maps/MapTopoGre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"/>
            <a:ext cx="79248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79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838200"/>
          </a:xfrm>
        </p:spPr>
        <p:txBody>
          <a:bodyPr/>
          <a:lstStyle/>
          <a:p>
            <a:r>
              <a:rPr lang="en-US"/>
              <a:t>Ancient Greek Culture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8534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Cut off by mountains and the seas</a:t>
            </a:r>
          </a:p>
          <a:p>
            <a:r>
              <a:rPr lang="en-US" sz="2400" dirty="0"/>
              <a:t>Isolated</a:t>
            </a:r>
          </a:p>
          <a:p>
            <a:pPr lvl="1"/>
            <a:r>
              <a:rPr lang="en-US" dirty="0"/>
              <a:t> Led to the formation of </a:t>
            </a:r>
            <a:r>
              <a:rPr lang="en-US" dirty="0"/>
              <a:t>city-states (polis) which were separated from </a:t>
            </a:r>
            <a:r>
              <a:rPr lang="en-US"/>
              <a:t>each other</a:t>
            </a:r>
            <a:endParaRPr lang="en-US"/>
          </a:p>
          <a:p>
            <a:pPr lvl="1"/>
            <a:r>
              <a:rPr lang="en-US" dirty="0"/>
              <a:t> Limited interaction and unity of Ancient Greece</a:t>
            </a:r>
          </a:p>
          <a:p>
            <a:pPr lvl="1"/>
            <a:r>
              <a:rPr lang="en-US" dirty="0"/>
              <a:t> Created fierce rivalries</a:t>
            </a:r>
          </a:p>
          <a:p>
            <a:r>
              <a:rPr lang="en-US" sz="2400" dirty="0"/>
              <a:t>Sea became a vital link</a:t>
            </a:r>
          </a:p>
          <a:p>
            <a:pPr lvl="1"/>
            <a:r>
              <a:rPr lang="en-US" dirty="0"/>
              <a:t>Hundreds of bays to provide safe harbor for ships</a:t>
            </a:r>
          </a:p>
          <a:p>
            <a:pPr lvl="1"/>
            <a:r>
              <a:rPr lang="en-US" dirty="0"/>
              <a:t>Skilled sailors</a:t>
            </a:r>
          </a:p>
          <a:p>
            <a:pPr lvl="2"/>
            <a:r>
              <a:rPr lang="en-US" dirty="0"/>
              <a:t>Traded olive oil, wine, and marble</a:t>
            </a:r>
          </a:p>
          <a:p>
            <a:pPr lvl="2"/>
            <a:r>
              <a:rPr lang="en-US" dirty="0"/>
              <a:t>Returned with  grains, metals, and ideas</a:t>
            </a:r>
          </a:p>
          <a:p>
            <a:pPr lvl="3"/>
            <a:r>
              <a:rPr lang="en-US" sz="2400" dirty="0"/>
              <a:t>Adapted the Phoenician alphabet</a:t>
            </a:r>
          </a:p>
          <a:p>
            <a:pPr lvl="3"/>
            <a:r>
              <a:rPr lang="en-US" sz="2400" dirty="0"/>
              <a:t>Became basis for all Western alphabets</a:t>
            </a:r>
          </a:p>
        </p:txBody>
      </p:sp>
    </p:spTree>
    <p:extLst>
      <p:ext uri="{BB962C8B-B14F-4D97-AF65-F5344CB8AC3E}">
        <p14:creationId xmlns:p14="http://schemas.microsoft.com/office/powerpoint/2010/main" val="39901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 Mountains and Seas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Transportation difficult</a:t>
            </a:r>
          </a:p>
          <a:p>
            <a:r>
              <a:rPr lang="en-US" dirty="0" smtClean="0"/>
              <a:t>Non-navigable rivers = lack of trade</a:t>
            </a:r>
          </a:p>
          <a:p>
            <a:r>
              <a:rPr lang="en-US" dirty="0" smtClean="0"/>
              <a:t>Lack of political unification</a:t>
            </a:r>
          </a:p>
          <a:p>
            <a:r>
              <a:rPr lang="en-US" dirty="0" smtClean="0"/>
              <a:t>Lack of natural resources</a:t>
            </a:r>
          </a:p>
          <a:p>
            <a:r>
              <a:rPr lang="en-US" dirty="0" smtClean="0"/>
              <a:t>Lack of arable land/food</a:t>
            </a:r>
          </a:p>
          <a:p>
            <a:r>
              <a:rPr lang="en-US" dirty="0" smtClean="0"/>
              <a:t>ONLY 3 principle crops</a:t>
            </a:r>
          </a:p>
          <a:p>
            <a:pPr lvl="1"/>
            <a:r>
              <a:rPr lang="en-US" dirty="0" smtClean="0"/>
              <a:t>Olives, grapes, grains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Positive Effects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Long coast line = ports, food, trade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Link to other societies/cultural diffusion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/>
              <a:t>Climate of Ancient Greece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609600"/>
            <a:ext cx="8458200" cy="62484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Greece has a Mediterranean climate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Winters are mild and wet</a:t>
            </a:r>
          </a:p>
          <a:p>
            <a:pPr lvl="1" algn="l">
              <a:buFont typeface="Arial" pitchFamily="34" charset="0"/>
              <a:buChar char="–"/>
            </a:pPr>
            <a:r>
              <a:rPr lang="en-US" sz="2400" dirty="0"/>
              <a:t> allows for limited farming</a:t>
            </a:r>
          </a:p>
          <a:p>
            <a:pPr lvl="1" algn="l">
              <a:buFont typeface="Arial" pitchFamily="34" charset="0"/>
              <a:buChar char="–"/>
            </a:pPr>
            <a:r>
              <a:rPr lang="en-US" sz="2400" dirty="0"/>
              <a:t> grapes and olives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Summers are warm and dry</a:t>
            </a:r>
          </a:p>
          <a:p>
            <a:pPr lvl="1" algn="l">
              <a:buFont typeface="Arial" pitchFamily="34" charset="0"/>
              <a:buChar char="–"/>
            </a:pPr>
            <a:r>
              <a:rPr lang="en-US" sz="2400" dirty="0"/>
              <a:t> leads to drought</a:t>
            </a:r>
          </a:p>
          <a:p>
            <a:pPr lvl="1" algn="l">
              <a:buFont typeface="Arial" pitchFamily="34" charset="0"/>
              <a:buChar char="–"/>
            </a:pPr>
            <a:r>
              <a:rPr lang="en-US" sz="2400" dirty="0"/>
              <a:t> grapes and olives are one of the few plants that can survive the summer droughts</a:t>
            </a:r>
          </a:p>
          <a:p>
            <a:pPr algn="l"/>
            <a:r>
              <a:rPr lang="en-US" sz="2400" dirty="0" smtClean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-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cities and surrounding lands.</a:t>
            </a:r>
          </a:p>
          <a:p>
            <a:r>
              <a:rPr lang="en-US" dirty="0" smtClean="0"/>
              <a:t>Separately governed</a:t>
            </a:r>
          </a:p>
          <a:p>
            <a:r>
              <a:rPr lang="en-US" dirty="0" smtClean="0">
                <a:hlinkClick r:id="rId2"/>
              </a:rPr>
              <a:t>geography 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What and when was the Classical Era? What makes a civilization "classical?"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 descr="https://docs.google.com/drawings/u/0/d/sZhdEamSQep7OpkDte6XjDg/image?w=682&amp;h=649&amp;rev=1&amp;ac=1&amp;parent=1B9XyydnSjDc8Xi8zBO5lszs_cHhUUG_wYYaLovw88f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6" y="1690688"/>
            <a:ext cx="5358528" cy="50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Classical Era/Period/Age (600 BCE- 900 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Period </a:t>
            </a:r>
            <a:r>
              <a:rPr lang="en-US" sz="3200" dirty="0"/>
              <a:t>of time in which complex civilizations expanded to establish large </a:t>
            </a:r>
            <a:r>
              <a:rPr lang="en-US" sz="3200" i="1" dirty="0"/>
              <a:t>land empires</a:t>
            </a:r>
            <a:r>
              <a:rPr lang="en-US" sz="3200" dirty="0"/>
              <a:t> and were more</a:t>
            </a:r>
            <a:r>
              <a:rPr lang="en-US" sz="3200" i="1" dirty="0"/>
              <a:t> interconnected through trade</a:t>
            </a:r>
            <a:r>
              <a:rPr lang="en-US" sz="3200" dirty="0"/>
              <a:t> than earlier civilizations. These civilizations made great contributions to our collective learning as a result of </a:t>
            </a:r>
            <a:r>
              <a:rPr lang="en-US" sz="3200" i="1" dirty="0"/>
              <a:t>golden ages</a:t>
            </a:r>
            <a:r>
              <a:rPr lang="en-US" sz="3200" dirty="0"/>
              <a:t> marked by prosperity. </a:t>
            </a:r>
            <a:r>
              <a:rPr lang="en-US" sz="3200" dirty="0" smtClean="0"/>
              <a:t>Much </a:t>
            </a:r>
            <a:r>
              <a:rPr lang="en-US" sz="3200" dirty="0"/>
              <a:t>of </a:t>
            </a:r>
            <a:r>
              <a:rPr lang="en-US" sz="3200" dirty="0" smtClean="0"/>
              <a:t>the culture and</a:t>
            </a:r>
            <a:r>
              <a:rPr lang="en-US" sz="3200" i="1" dirty="0" smtClean="0"/>
              <a:t> </a:t>
            </a:r>
            <a:r>
              <a:rPr lang="en-US" sz="3200" i="1" dirty="0"/>
              <a:t>major belief </a:t>
            </a:r>
            <a:r>
              <a:rPr lang="en-US" sz="3200" i="1" dirty="0" smtClean="0"/>
              <a:t>systems </a:t>
            </a:r>
            <a:r>
              <a:rPr lang="en-US" sz="3200" dirty="0" smtClean="0"/>
              <a:t> </a:t>
            </a:r>
            <a:r>
              <a:rPr lang="en-US" sz="3200" dirty="0"/>
              <a:t>that still impact our world were established during this time.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Based on the definition above, why do you think we study the Classical Era?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91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Periodization?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process or study of dividing the past into periods of time and naming them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docs.google.com/drawings/u/0/d/sYv8bXnqpdqBBdPo35Z9xqw/image?w=958&amp;h=103&amp;rev=1&amp;ac=1&amp;parent=1ecHNWa78XN4ie0GujDheDiVhoAz-zAB2QG_2JvXX-DU"/>
          <p:cNvSpPr>
            <a:spLocks noChangeAspect="1" noChangeArrowheads="1"/>
          </p:cNvSpPr>
          <p:nvPr/>
        </p:nvSpPr>
        <p:spPr bwMode="auto">
          <a:xfrm>
            <a:off x="123825" y="-236538"/>
            <a:ext cx="91249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docs.google.com/drawings/u/0/d/sYv8bXnqpdqBBdPo35Z9xqw/image?w=958&amp;h=103&amp;rev=1&amp;ac=1&amp;parent=1ecHNWa78XN4ie0GujDheDiVhoAz-zAB2QG_2JvXX-DU"/>
          <p:cNvSpPr>
            <a:spLocks noChangeAspect="1" noChangeArrowheads="1"/>
          </p:cNvSpPr>
          <p:nvPr/>
        </p:nvSpPr>
        <p:spPr bwMode="auto">
          <a:xfrm>
            <a:off x="276225" y="-84138"/>
            <a:ext cx="91249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docs.google.com/drawings/u/0/d/sYv8bXnqpdqBBdPo35Z9xqw/image?w=958&amp;h=103&amp;rev=1&amp;ac=1&amp;parent=1ecHNWa78XN4ie0GujDheDiVhoAz-zAB2QG_2JvXX-DU"/>
          <p:cNvSpPr>
            <a:spLocks noChangeAspect="1" noChangeArrowheads="1"/>
          </p:cNvSpPr>
          <p:nvPr/>
        </p:nvSpPr>
        <p:spPr bwMode="auto">
          <a:xfrm>
            <a:off x="428625" y="68262"/>
            <a:ext cx="91249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910"/>
            <a:ext cx="10384971" cy="313308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3498214"/>
            <a:ext cx="10515600" cy="35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09" y="3428999"/>
            <a:ext cx="7208247" cy="3135085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178344"/>
            <a:ext cx="10384971" cy="31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4"/>
            <a:ext cx="10515600" cy="757646"/>
          </a:xfrm>
        </p:spPr>
        <p:txBody>
          <a:bodyPr>
            <a:normAutofit/>
          </a:bodyPr>
          <a:lstStyle/>
          <a:p>
            <a:r>
              <a:rPr lang="en-US" b="1" dirty="0"/>
              <a:t>Map </a:t>
            </a:r>
            <a:r>
              <a:rPr lang="en-US" b="1" dirty="0" smtClean="0"/>
              <a:t>1</a:t>
            </a:r>
            <a:r>
              <a:rPr lang="en-US" b="1" dirty="0"/>
              <a:t>: Classical Civilizations in 500 BCE</a:t>
            </a:r>
            <a:endParaRPr lang="en-US" dirty="0"/>
          </a:p>
        </p:txBody>
      </p:sp>
      <p:pic>
        <p:nvPicPr>
          <p:cNvPr id="6152" name="Picture 8" descr="https://docs.google.com/drawings/u/0/d/sZhdEamSQep7OpkDte6XjDg/image?w=682&amp;h=649&amp;rev=1&amp;ac=1&amp;parent=1B9XyydnSjDc8Xi8zBO5lszs_cHhUUG_wYYaLovw88f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39" y="862150"/>
            <a:ext cx="6204632" cy="59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9" y="169817"/>
            <a:ext cx="10674531" cy="90133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Map #2: Classical Civilizations in 200 BCE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 descr="https://docs.google.com/drawings/u/0/d/syGnz8wqcH0xg2lTJ7kmxCg/image?w=677&amp;h=646&amp;rev=1&amp;ac=1&amp;parent=1B9XyydnSjDc8Xi8zBO5lszs_cHhUUG_wYYaLovw88f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727996"/>
            <a:ext cx="6259891" cy="59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486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    </vt:lpstr>
      <vt:lpstr>  What and when was the Classical Era? What makes a civilization "classical?"  </vt:lpstr>
      <vt:lpstr>Classical Era/Period/Age (600 BCE- 900 CE)</vt:lpstr>
      <vt:lpstr>What is Periodization?</vt:lpstr>
      <vt:lpstr>Periodization</vt:lpstr>
      <vt:lpstr>PowerPoint Presentation</vt:lpstr>
      <vt:lpstr>PowerPoint Presentation</vt:lpstr>
      <vt:lpstr>Map 1: Classical Civilizations in 500 BCE</vt:lpstr>
      <vt:lpstr> Map #2: Classical Civilizations in 200 BCE  </vt:lpstr>
      <vt:lpstr>Map #3: Classical Civilizations in 200 CE</vt:lpstr>
      <vt:lpstr>Trade in the Classical World</vt:lpstr>
      <vt:lpstr>Mediterranean Sea Complex</vt:lpstr>
      <vt:lpstr>Greece-Physical Geography</vt:lpstr>
      <vt:lpstr>PowerPoint Presentation</vt:lpstr>
      <vt:lpstr>Ancient Greek Culture</vt:lpstr>
      <vt:lpstr>I.  Mountains and Seas</vt:lpstr>
      <vt:lpstr>Climate of Ancient Greece</vt:lpstr>
      <vt:lpstr>City - States</vt:lpstr>
    </vt:vector>
  </TitlesOfParts>
  <Company>Roslyn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Elorriaga</dc:creator>
  <cp:lastModifiedBy>Catherine Elorriaga</cp:lastModifiedBy>
  <cp:revision>16</cp:revision>
  <dcterms:created xsi:type="dcterms:W3CDTF">2020-10-12T05:56:05Z</dcterms:created>
  <dcterms:modified xsi:type="dcterms:W3CDTF">2020-10-13T05:13:57Z</dcterms:modified>
</cp:coreProperties>
</file>