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5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0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9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5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5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0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9C58-91A2-4944-95A2-D971FC906ED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6569-5167-4D33-AAB9-594FC8818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5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7655"/>
            <a:ext cx="10515600" cy="137160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Why did many Europeans settle England’s North American colonies during the 17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and 18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Centuries?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Now: </a:t>
            </a:r>
            <a:r>
              <a:rPr lang="en-US" b="1" dirty="0"/>
              <a:t> </a:t>
            </a:r>
            <a:r>
              <a:rPr lang="en-US" dirty="0"/>
              <a:t>Explain three reasons why people immigrate to the United States today?  Which of these is a “push” factor?  Which is a “pull” factor?  What are the economic, political, and social reasons for migration to the U.S.?</a:t>
            </a:r>
          </a:p>
        </p:txBody>
      </p:sp>
    </p:spTree>
    <p:extLst>
      <p:ext uri="{BB962C8B-B14F-4D97-AF65-F5344CB8AC3E}">
        <p14:creationId xmlns:p14="http://schemas.microsoft.com/office/powerpoint/2010/main" val="280787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903" y="394138"/>
            <a:ext cx="10515600" cy="3783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Colonial </a:t>
            </a:r>
            <a:r>
              <a:rPr lang="en-US" dirty="0"/>
              <a:t>Advertisement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993228"/>
            <a:ext cx="10943897" cy="5565227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/>
              <a:t>Proprietor - </a:t>
            </a:r>
            <a:r>
              <a:rPr lang="en-US" sz="3100" dirty="0"/>
              <a:t>someone given a land grant in America by the king.  Could be a friend of the king or someone he owed a favor.</a:t>
            </a:r>
            <a:endParaRPr lang="en-US" sz="3100" b="0" dirty="0" smtClean="0">
              <a:effectLst/>
            </a:endParaRPr>
          </a:p>
          <a:p>
            <a:r>
              <a:rPr lang="en-US" sz="3100" b="1" dirty="0"/>
              <a:t>Gentleman - </a:t>
            </a:r>
            <a:r>
              <a:rPr lang="en-US" sz="3100" dirty="0"/>
              <a:t>nobleman - someone of “high birth”</a:t>
            </a:r>
            <a:endParaRPr lang="en-US" sz="3100" b="0" dirty="0" smtClean="0">
              <a:effectLst/>
            </a:endParaRPr>
          </a:p>
          <a:p>
            <a:r>
              <a:rPr lang="en-US" sz="3100" b="1" dirty="0"/>
              <a:t>Husbandman</a:t>
            </a:r>
            <a:r>
              <a:rPr lang="en-US" sz="3100" dirty="0"/>
              <a:t> - a person who raises livestock and crops</a:t>
            </a:r>
            <a:endParaRPr lang="en-US" sz="3100" b="0" dirty="0" smtClean="0">
              <a:effectLst/>
            </a:endParaRPr>
          </a:p>
          <a:p>
            <a:r>
              <a:rPr lang="en-US" sz="3100" b="1" dirty="0"/>
              <a:t>Tradesman</a:t>
            </a:r>
            <a:r>
              <a:rPr lang="en-US" sz="3100" dirty="0"/>
              <a:t> - NOT a merchant.  Someone who is skilled in a trade (craft) - carpenter, mason</a:t>
            </a:r>
            <a:endParaRPr lang="en-US" sz="3100" b="0" dirty="0" smtClean="0">
              <a:effectLst/>
            </a:endParaRPr>
          </a:p>
          <a:p>
            <a:r>
              <a:rPr lang="en-US" sz="3100" b="1" dirty="0"/>
              <a:t>Cooper</a:t>
            </a:r>
            <a:r>
              <a:rPr lang="en-US" sz="3100" dirty="0"/>
              <a:t> - makes barrels</a:t>
            </a:r>
            <a:endParaRPr lang="en-US" sz="3100" b="0" dirty="0" smtClean="0">
              <a:effectLst/>
            </a:endParaRPr>
          </a:p>
          <a:p>
            <a:r>
              <a:rPr lang="en-US" sz="3100" b="1" dirty="0"/>
              <a:t>Smith</a:t>
            </a:r>
            <a:r>
              <a:rPr lang="en-US" sz="3100" dirty="0"/>
              <a:t> - makes things out of metal - blacksmith (iron); silversmith, etc.</a:t>
            </a:r>
            <a:endParaRPr lang="en-US" sz="3100" b="0" dirty="0" smtClean="0">
              <a:effectLst/>
            </a:endParaRPr>
          </a:p>
          <a:p>
            <a:r>
              <a:rPr lang="en-US" sz="3100" b="0" dirty="0" smtClean="0">
                <a:effectLst/>
              </a:rPr>
              <a:t/>
            </a:r>
            <a:br>
              <a:rPr lang="en-US" sz="3100" b="0" dirty="0" smtClean="0">
                <a:effectLst/>
              </a:rPr>
            </a:br>
            <a:r>
              <a:rPr lang="en-US" sz="3100" b="1" dirty="0" err="1"/>
              <a:t>Headright</a:t>
            </a:r>
            <a:r>
              <a:rPr lang="en-US" sz="3100" b="1" dirty="0"/>
              <a:t> system</a:t>
            </a:r>
            <a:r>
              <a:rPr lang="en-US" sz="3100" dirty="0"/>
              <a:t> - people who paid for their own passage to America and passage of others received 50 acres of land for each person they transported (including themselves).  So if they transported </a:t>
            </a:r>
            <a:r>
              <a:rPr lang="en-US" sz="3100" dirty="0" err="1"/>
              <a:t>themself</a:t>
            </a:r>
            <a:r>
              <a:rPr lang="en-US" sz="3100" dirty="0"/>
              <a:t>, wife, two children and three servants they would receive 350 acres of land.</a:t>
            </a:r>
            <a:endParaRPr lang="en-US" sz="3100" b="0" dirty="0" smtClean="0">
              <a:effectLst/>
            </a:endParaRPr>
          </a:p>
          <a:p>
            <a:r>
              <a:rPr lang="en-US" sz="3100" b="0" dirty="0" smtClean="0">
                <a:effectLst/>
              </a:rPr>
              <a:t/>
            </a:r>
            <a:br>
              <a:rPr lang="en-US" sz="3100" b="0" dirty="0" smtClean="0">
                <a:effectLst/>
              </a:rPr>
            </a:br>
            <a:r>
              <a:rPr lang="en-US" sz="3100" b="1" dirty="0"/>
              <a:t>Indentured servant</a:t>
            </a:r>
            <a:r>
              <a:rPr lang="en-US" sz="3100" dirty="0"/>
              <a:t> - person’s transportation to America was paid for by someone else.  He or she was required to pay back that person with a certain number of years of labor.</a:t>
            </a:r>
            <a:endParaRPr lang="en-US" sz="3100" b="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4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issued the ad</a:t>
            </a:r>
            <a:r>
              <a:rPr lang="en-US" dirty="0" smtClean="0"/>
              <a:t>?</a:t>
            </a:r>
          </a:p>
          <a:p>
            <a:r>
              <a:rPr lang="en-US" dirty="0"/>
              <a:t> 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Who is being targeted in the ad?  Is it targeting wealthier or poorer people</a:t>
            </a:r>
            <a:r>
              <a:rPr lang="en-US" dirty="0" smtClean="0"/>
              <a:t>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Do you think the ad is accurate or misleading?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9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Who issued the ad?  (proprietors who were given a land grant)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Who is being targeted in the ad?  Is it targeting wealthier or poorer people?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(Ad is targeting people with skills.  Targeting both wealthy and poor - People who can pay for themselves and others and people who cannot afford their own passage)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Do you think the ad is accurate or misleading?  (point to “far less labor” sentence is probably a gross exaggeration)  Is this common in advertising - yes of course.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7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extent were the reasons immigrated to North America during the 17th and 18th centuries similar to today?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428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Why did many Europeans settle England’s North American colonies during the 17th and 18th Centuries?</vt:lpstr>
      <vt:lpstr> Colonial Advertisement </vt:lpstr>
      <vt:lpstr>Questions</vt:lpstr>
      <vt:lpstr>Questions</vt:lpstr>
      <vt:lpstr>Summary</vt:lpstr>
    </vt:vector>
  </TitlesOfParts>
  <Company>Roslyn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many Europeans settle England’s North American colonies during the 17th and 18th Centuries?</dc:title>
  <dc:creator>Catherine Elorriaga</dc:creator>
  <cp:lastModifiedBy>Catherine Elorriaga</cp:lastModifiedBy>
  <cp:revision>2</cp:revision>
  <dcterms:created xsi:type="dcterms:W3CDTF">2020-09-10T03:26:00Z</dcterms:created>
  <dcterms:modified xsi:type="dcterms:W3CDTF">2020-09-10T13:29:23Z</dcterms:modified>
</cp:coreProperties>
</file>