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6" r:id="rId2"/>
    <p:sldId id="264" r:id="rId3"/>
    <p:sldId id="265" r:id="rId4"/>
    <p:sldId id="267" r:id="rId5"/>
    <p:sldId id="258" r:id="rId6"/>
    <p:sldId id="268" r:id="rId7"/>
    <p:sldId id="259" r:id="rId8"/>
    <p:sldId id="256" r:id="rId9"/>
    <p:sldId id="257" r:id="rId10"/>
    <p:sldId id="269" r:id="rId11"/>
    <p:sldId id="261" r:id="rId12"/>
    <p:sldId id="262" r:id="rId13"/>
    <p:sldId id="26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7" autoAdjust="0"/>
    <p:restoredTop sz="94660"/>
  </p:normalViewPr>
  <p:slideViewPr>
    <p:cSldViewPr snapToGrid="0">
      <p:cViewPr varScale="1">
        <p:scale>
          <a:sx n="68" d="100"/>
          <a:sy n="68" d="100"/>
        </p:scale>
        <p:origin x="90"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87DD1D-E664-4E67-8F0B-2E6639F07186}" type="datetimeFigureOut">
              <a:rPr lang="en-US" smtClean="0"/>
              <a:t>4/27/2020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3B1825-5D15-44B6-BF09-D16161E31D9C}" type="slidenum">
              <a:rPr lang="en-US" smtClean="0"/>
              <a:t>‹#›</a:t>
            </a:fld>
            <a:endParaRPr lang="en-US"/>
          </a:p>
        </p:txBody>
      </p:sp>
    </p:spTree>
    <p:extLst>
      <p:ext uri="{BB962C8B-B14F-4D97-AF65-F5344CB8AC3E}">
        <p14:creationId xmlns:p14="http://schemas.microsoft.com/office/powerpoint/2010/main" val="3035716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Shape 28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7" name="Shape 2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00886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8C3161-43FC-4A0C-BB58-FB09C0A60779}"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E0687-931B-4DD2-9346-B0C3842605DB}" type="slidenum">
              <a:rPr lang="en-US" smtClean="0"/>
              <a:t>‹#›</a:t>
            </a:fld>
            <a:endParaRPr lang="en-US"/>
          </a:p>
        </p:txBody>
      </p:sp>
    </p:spTree>
    <p:extLst>
      <p:ext uri="{BB962C8B-B14F-4D97-AF65-F5344CB8AC3E}">
        <p14:creationId xmlns:p14="http://schemas.microsoft.com/office/powerpoint/2010/main" val="1512534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8C3161-43FC-4A0C-BB58-FB09C0A60779}"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E0687-931B-4DD2-9346-B0C3842605DB}" type="slidenum">
              <a:rPr lang="en-US" smtClean="0"/>
              <a:t>‹#›</a:t>
            </a:fld>
            <a:endParaRPr lang="en-US"/>
          </a:p>
        </p:txBody>
      </p:sp>
    </p:spTree>
    <p:extLst>
      <p:ext uri="{BB962C8B-B14F-4D97-AF65-F5344CB8AC3E}">
        <p14:creationId xmlns:p14="http://schemas.microsoft.com/office/powerpoint/2010/main" val="1449729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8C3161-43FC-4A0C-BB58-FB09C0A60779}"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E0687-931B-4DD2-9346-B0C3842605DB}" type="slidenum">
              <a:rPr lang="en-US" smtClean="0"/>
              <a:t>‹#›</a:t>
            </a:fld>
            <a:endParaRPr lang="en-US"/>
          </a:p>
        </p:txBody>
      </p:sp>
    </p:spTree>
    <p:extLst>
      <p:ext uri="{BB962C8B-B14F-4D97-AF65-F5344CB8AC3E}">
        <p14:creationId xmlns:p14="http://schemas.microsoft.com/office/powerpoint/2010/main" val="3602939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8C3161-43FC-4A0C-BB58-FB09C0A60779}"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E0687-931B-4DD2-9346-B0C3842605DB}" type="slidenum">
              <a:rPr lang="en-US" smtClean="0"/>
              <a:t>‹#›</a:t>
            </a:fld>
            <a:endParaRPr lang="en-US"/>
          </a:p>
        </p:txBody>
      </p:sp>
    </p:spTree>
    <p:extLst>
      <p:ext uri="{BB962C8B-B14F-4D97-AF65-F5344CB8AC3E}">
        <p14:creationId xmlns:p14="http://schemas.microsoft.com/office/powerpoint/2010/main" val="3644463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F8C3161-43FC-4A0C-BB58-FB09C0A60779}" type="datetimeFigureOut">
              <a:rPr lang="en-US" smtClean="0"/>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E0687-931B-4DD2-9346-B0C3842605DB}" type="slidenum">
              <a:rPr lang="en-US" smtClean="0"/>
              <a:t>‹#›</a:t>
            </a:fld>
            <a:endParaRPr lang="en-US"/>
          </a:p>
        </p:txBody>
      </p:sp>
    </p:spTree>
    <p:extLst>
      <p:ext uri="{BB962C8B-B14F-4D97-AF65-F5344CB8AC3E}">
        <p14:creationId xmlns:p14="http://schemas.microsoft.com/office/powerpoint/2010/main" val="1818208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8C3161-43FC-4A0C-BB58-FB09C0A60779}" type="datetimeFigureOut">
              <a:rPr lang="en-US" smtClean="0"/>
              <a:t>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EE0687-931B-4DD2-9346-B0C3842605DB}" type="slidenum">
              <a:rPr lang="en-US" smtClean="0"/>
              <a:t>‹#›</a:t>
            </a:fld>
            <a:endParaRPr lang="en-US"/>
          </a:p>
        </p:txBody>
      </p:sp>
    </p:spTree>
    <p:extLst>
      <p:ext uri="{BB962C8B-B14F-4D97-AF65-F5344CB8AC3E}">
        <p14:creationId xmlns:p14="http://schemas.microsoft.com/office/powerpoint/2010/main" val="3050470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8C3161-43FC-4A0C-BB58-FB09C0A60779}" type="datetimeFigureOut">
              <a:rPr lang="en-US" smtClean="0"/>
              <a:t>4/26/2020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EE0687-931B-4DD2-9346-B0C3842605DB}" type="slidenum">
              <a:rPr lang="en-US" smtClean="0"/>
              <a:t>‹#›</a:t>
            </a:fld>
            <a:endParaRPr lang="en-US"/>
          </a:p>
        </p:txBody>
      </p:sp>
    </p:spTree>
    <p:extLst>
      <p:ext uri="{BB962C8B-B14F-4D97-AF65-F5344CB8AC3E}">
        <p14:creationId xmlns:p14="http://schemas.microsoft.com/office/powerpoint/2010/main" val="1779781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8C3161-43FC-4A0C-BB58-FB09C0A60779}" type="datetimeFigureOut">
              <a:rPr lang="en-US" smtClean="0"/>
              <a:t>4/26/2020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EE0687-931B-4DD2-9346-B0C3842605DB}" type="slidenum">
              <a:rPr lang="en-US" smtClean="0"/>
              <a:t>‹#›</a:t>
            </a:fld>
            <a:endParaRPr lang="en-US"/>
          </a:p>
        </p:txBody>
      </p:sp>
    </p:spTree>
    <p:extLst>
      <p:ext uri="{BB962C8B-B14F-4D97-AF65-F5344CB8AC3E}">
        <p14:creationId xmlns:p14="http://schemas.microsoft.com/office/powerpoint/2010/main" val="103200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8C3161-43FC-4A0C-BB58-FB09C0A60779}" type="datetimeFigureOut">
              <a:rPr lang="en-US" smtClean="0"/>
              <a:t>4/26/2020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EE0687-931B-4DD2-9346-B0C3842605DB}" type="slidenum">
              <a:rPr lang="en-US" smtClean="0"/>
              <a:t>‹#›</a:t>
            </a:fld>
            <a:endParaRPr lang="en-US"/>
          </a:p>
        </p:txBody>
      </p:sp>
    </p:spTree>
    <p:extLst>
      <p:ext uri="{BB962C8B-B14F-4D97-AF65-F5344CB8AC3E}">
        <p14:creationId xmlns:p14="http://schemas.microsoft.com/office/powerpoint/2010/main" val="2771608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F8C3161-43FC-4A0C-BB58-FB09C0A60779}" type="datetimeFigureOut">
              <a:rPr lang="en-US" smtClean="0"/>
              <a:t>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EE0687-931B-4DD2-9346-B0C3842605DB}" type="slidenum">
              <a:rPr lang="en-US" smtClean="0"/>
              <a:t>‹#›</a:t>
            </a:fld>
            <a:endParaRPr lang="en-US"/>
          </a:p>
        </p:txBody>
      </p:sp>
    </p:spTree>
    <p:extLst>
      <p:ext uri="{BB962C8B-B14F-4D97-AF65-F5344CB8AC3E}">
        <p14:creationId xmlns:p14="http://schemas.microsoft.com/office/powerpoint/2010/main" val="1104919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F8C3161-43FC-4A0C-BB58-FB09C0A60779}" type="datetimeFigureOut">
              <a:rPr lang="en-US" smtClean="0"/>
              <a:t>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EE0687-931B-4DD2-9346-B0C3842605DB}" type="slidenum">
              <a:rPr lang="en-US" smtClean="0"/>
              <a:t>‹#›</a:t>
            </a:fld>
            <a:endParaRPr lang="en-US"/>
          </a:p>
        </p:txBody>
      </p:sp>
    </p:spTree>
    <p:extLst>
      <p:ext uri="{BB962C8B-B14F-4D97-AF65-F5344CB8AC3E}">
        <p14:creationId xmlns:p14="http://schemas.microsoft.com/office/powerpoint/2010/main" val="1302826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8C3161-43FC-4A0C-BB58-FB09C0A60779}" type="datetimeFigureOut">
              <a:rPr lang="en-US" smtClean="0"/>
              <a:t>4/26/2020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EE0687-931B-4DD2-9346-B0C3842605DB}" type="slidenum">
              <a:rPr lang="en-US" smtClean="0"/>
              <a:t>‹#›</a:t>
            </a:fld>
            <a:endParaRPr lang="en-US"/>
          </a:p>
        </p:txBody>
      </p:sp>
    </p:spTree>
    <p:extLst>
      <p:ext uri="{BB962C8B-B14F-4D97-AF65-F5344CB8AC3E}">
        <p14:creationId xmlns:p14="http://schemas.microsoft.com/office/powerpoint/2010/main" val="23333768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www.youtube.com/watch?v=_OiPldKsM5w"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My Documents\My Pictures\rosie1.jpg"/>
          <p:cNvPicPr>
            <a:picLocks noChangeAspect="1" noChangeArrowheads="1"/>
          </p:cNvPicPr>
          <p:nvPr/>
        </p:nvPicPr>
        <p:blipFill>
          <a:blip r:embed="rId2" cstate="print"/>
          <a:srcRect/>
          <a:stretch>
            <a:fillRect/>
          </a:stretch>
        </p:blipFill>
        <p:spPr bwMode="auto">
          <a:xfrm>
            <a:off x="4543865" y="2075907"/>
            <a:ext cx="3588606" cy="4683619"/>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Aim: How did World War II affect American living on the Home Front?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47895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DAYS OF WAITING</a:t>
            </a:r>
            <a:endParaRPr lang="en-US" b="1" dirty="0"/>
          </a:p>
        </p:txBody>
      </p:sp>
      <p:sp>
        <p:nvSpPr>
          <p:cNvPr id="3" name="Content Placeholder 2"/>
          <p:cNvSpPr>
            <a:spLocks noGrp="1"/>
          </p:cNvSpPr>
          <p:nvPr>
            <p:ph idx="1"/>
          </p:nvPr>
        </p:nvSpPr>
        <p:spPr/>
        <p:txBody>
          <a:bodyPr>
            <a:normAutofit lnSpcReduction="10000"/>
          </a:bodyPr>
          <a:lstStyle/>
          <a:p>
            <a:r>
              <a:rPr lang="en-US" dirty="0" smtClean="0"/>
              <a:t>1. What forms of discrimination did Japanese Americans face in California face prior to the outbreak of WWII?  What examples of discrimination did the </a:t>
            </a:r>
            <a:r>
              <a:rPr lang="en-US" dirty="0" err="1" smtClean="0"/>
              <a:t>Ishigos</a:t>
            </a:r>
            <a:r>
              <a:rPr lang="en-US" dirty="0" smtClean="0"/>
              <a:t> face before the war and immediately after the Japanese attack on Pearl Harbor?</a:t>
            </a:r>
          </a:p>
          <a:p>
            <a:r>
              <a:rPr lang="en-US" dirty="0" smtClean="0"/>
              <a:t>2. Explain the </a:t>
            </a:r>
            <a:r>
              <a:rPr lang="en-US" dirty="0" err="1" smtClean="0"/>
              <a:t>Ishigos</a:t>
            </a:r>
            <a:r>
              <a:rPr lang="en-US" dirty="0" smtClean="0"/>
              <a:t> journey during their time of relocation and immediately afterwards.  Where were they brought at first?  Where did they spend most of their time?  Where did they go after the war ended?</a:t>
            </a:r>
          </a:p>
          <a:p>
            <a:r>
              <a:rPr lang="en-US" dirty="0" smtClean="0"/>
              <a:t>3. How did interned Japanese-Americans attempt to establish normalcy during their time in the camps?</a:t>
            </a:r>
          </a:p>
          <a:p>
            <a:r>
              <a:rPr lang="en-US" dirty="0" smtClean="0"/>
              <a:t>4. Explain the struggles the </a:t>
            </a:r>
            <a:r>
              <a:rPr lang="en-US" dirty="0" err="1" smtClean="0"/>
              <a:t>Ishigos</a:t>
            </a:r>
            <a:r>
              <a:rPr lang="en-US" dirty="0" smtClean="0"/>
              <a:t> faced following the war.</a:t>
            </a:r>
          </a:p>
          <a:p>
            <a:endParaRPr lang="en-US" dirty="0"/>
          </a:p>
        </p:txBody>
      </p:sp>
    </p:spTree>
    <p:extLst>
      <p:ext uri="{BB962C8B-B14F-4D97-AF65-F5344CB8AC3E}">
        <p14:creationId xmlns:p14="http://schemas.microsoft.com/office/powerpoint/2010/main" val="1968193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memory.loc.gov/pnp/ppprs/00200/00284v.jpg"/>
          <p:cNvPicPr>
            <a:picLocks noChangeAspect="1" noChangeArrowheads="1"/>
          </p:cNvPicPr>
          <p:nvPr/>
        </p:nvPicPr>
        <p:blipFill>
          <a:blip r:embed="rId2" cstate="print"/>
          <a:srcRect/>
          <a:stretch>
            <a:fillRect/>
          </a:stretch>
        </p:blipFill>
        <p:spPr bwMode="auto">
          <a:xfrm>
            <a:off x="1828800" y="157164"/>
            <a:ext cx="8534400" cy="6700837"/>
          </a:xfrm>
          <a:prstGeom prst="rect">
            <a:avLst/>
          </a:prstGeom>
          <a:noFill/>
          <a:ln w="9525">
            <a:noFill/>
            <a:miter lim="800000"/>
            <a:headEnd/>
            <a:tailEnd/>
          </a:ln>
        </p:spPr>
      </p:pic>
    </p:spTree>
    <p:extLst>
      <p:ext uri="{BB962C8B-B14F-4D97-AF65-F5344CB8AC3E}">
        <p14:creationId xmlns:p14="http://schemas.microsoft.com/office/powerpoint/2010/main" val="22761178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Tom Kobayashi at the Manzanar Relocation Center in California."/>
          <p:cNvPicPr>
            <a:picLocks noChangeAspect="1" noChangeArrowheads="1"/>
          </p:cNvPicPr>
          <p:nvPr/>
        </p:nvPicPr>
        <p:blipFill>
          <a:blip r:embed="rId2" cstate="print"/>
          <a:srcRect/>
          <a:stretch>
            <a:fillRect/>
          </a:stretch>
        </p:blipFill>
        <p:spPr bwMode="auto">
          <a:xfrm>
            <a:off x="1935164" y="685801"/>
            <a:ext cx="8161337" cy="5667375"/>
          </a:xfrm>
          <a:prstGeom prst="rect">
            <a:avLst/>
          </a:prstGeom>
          <a:noFill/>
          <a:ln w="9525">
            <a:noFill/>
            <a:miter lim="800000"/>
            <a:headEnd/>
            <a:tailEnd/>
          </a:ln>
        </p:spPr>
      </p:pic>
    </p:spTree>
    <p:extLst>
      <p:ext uri="{BB962C8B-B14F-4D97-AF65-F5344CB8AC3E}">
        <p14:creationId xmlns:p14="http://schemas.microsoft.com/office/powerpoint/2010/main" val="6087056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endParaRPr lang="en-US"/>
          </a:p>
        </p:txBody>
      </p:sp>
      <p:sp>
        <p:nvSpPr>
          <p:cNvPr id="29699" name="Content Placeholder 2"/>
          <p:cNvSpPr>
            <a:spLocks noGrp="1"/>
          </p:cNvSpPr>
          <p:nvPr>
            <p:ph idx="1"/>
          </p:nvPr>
        </p:nvSpPr>
        <p:spPr/>
        <p:txBody>
          <a:bodyPr/>
          <a:lstStyle/>
          <a:p>
            <a:r>
              <a:rPr lang="en-US">
                <a:hlinkClick r:id="rId2"/>
              </a:rPr>
              <a:t>YouTube - Japanese American Internment (U.S. Govt Propaganda)</a:t>
            </a:r>
            <a:endParaRPr lang="en-US"/>
          </a:p>
          <a:p>
            <a:r>
              <a:rPr lang="en-US"/>
              <a:t>What labels, terms, are used to describe Japanese-Americans?</a:t>
            </a:r>
          </a:p>
          <a:p>
            <a:r>
              <a:rPr lang="en-US"/>
              <a:t>How does the film attempt to address the contradiction between the forced relocation and American Values and Ideals</a:t>
            </a:r>
          </a:p>
        </p:txBody>
      </p:sp>
    </p:spTree>
    <p:extLst>
      <p:ext uri="{BB962C8B-B14F-4D97-AF65-F5344CB8AC3E}">
        <p14:creationId xmlns:p14="http://schemas.microsoft.com/office/powerpoint/2010/main" val="15465173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http://z.about.com/d/militaryhistory/1/0/3/A/-/-/Engines.jpg"/>
          <p:cNvPicPr>
            <a:picLocks noChangeAspect="1" noChangeArrowheads="1"/>
          </p:cNvPicPr>
          <p:nvPr/>
        </p:nvPicPr>
        <p:blipFill>
          <a:blip r:embed="rId2" cstate="print"/>
          <a:srcRect/>
          <a:stretch>
            <a:fillRect/>
          </a:stretch>
        </p:blipFill>
        <p:spPr bwMode="auto">
          <a:xfrm>
            <a:off x="1741488" y="304800"/>
            <a:ext cx="8050212" cy="6343650"/>
          </a:xfrm>
          <a:prstGeom prst="rect">
            <a:avLst/>
          </a:prstGeom>
          <a:noFill/>
          <a:ln w="9525">
            <a:noFill/>
            <a:miter lim="800000"/>
            <a:headEnd/>
            <a:tailEnd/>
          </a:ln>
        </p:spPr>
      </p:pic>
    </p:spTree>
    <p:extLst>
      <p:ext uri="{BB962C8B-B14F-4D97-AF65-F5344CB8AC3E}">
        <p14:creationId xmlns:p14="http://schemas.microsoft.com/office/powerpoint/2010/main" val="20252423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Title 1"/>
          <p:cNvSpPr>
            <a:spLocks noGrp="1"/>
          </p:cNvSpPr>
          <p:nvPr>
            <p:ph type="title"/>
          </p:nvPr>
        </p:nvSpPr>
        <p:spPr>
          <a:xfrm>
            <a:off x="1561011" y="0"/>
            <a:ext cx="8458200" cy="685800"/>
          </a:xfrm>
        </p:spPr>
        <p:txBody>
          <a:bodyPr>
            <a:normAutofit/>
          </a:bodyPr>
          <a:lstStyle/>
          <a:p>
            <a:r>
              <a:rPr lang="en-US" sz="3200" dirty="0"/>
              <a:t>Impact of War on Women and African Americans </a:t>
            </a:r>
          </a:p>
        </p:txBody>
      </p:sp>
      <p:sp>
        <p:nvSpPr>
          <p:cNvPr id="3" name="Content Placeholder 2"/>
          <p:cNvSpPr>
            <a:spLocks noGrp="1"/>
          </p:cNvSpPr>
          <p:nvPr>
            <p:ph sz="half" idx="1"/>
          </p:nvPr>
        </p:nvSpPr>
        <p:spPr>
          <a:xfrm>
            <a:off x="562564" y="533400"/>
            <a:ext cx="5029200" cy="6096000"/>
          </a:xfrm>
        </p:spPr>
        <p:txBody>
          <a:bodyPr>
            <a:normAutofit lnSpcReduction="10000"/>
          </a:bodyPr>
          <a:lstStyle/>
          <a:p>
            <a:r>
              <a:rPr lang="en-US" b="1" u="sng" dirty="0"/>
              <a:t>Women</a:t>
            </a:r>
            <a:r>
              <a:rPr lang="en-US" dirty="0"/>
              <a:t> </a:t>
            </a:r>
          </a:p>
          <a:p>
            <a:pPr lvl="1"/>
            <a:r>
              <a:rPr lang="en-US" sz="2800" dirty="0"/>
              <a:t>moved into workforce in large numbers (“Rosie the Riveter” </a:t>
            </a:r>
          </a:p>
          <a:p>
            <a:r>
              <a:rPr lang="en-US" b="1" u="sng" dirty="0" smtClean="0"/>
              <a:t>African-Americans</a:t>
            </a:r>
          </a:p>
          <a:p>
            <a:pPr lvl="1"/>
            <a:r>
              <a:rPr lang="en-US" dirty="0"/>
              <a:t>Resumption of Great </a:t>
            </a:r>
            <a:r>
              <a:rPr lang="en-US" dirty="0" smtClean="0"/>
              <a:t>Migration</a:t>
            </a:r>
            <a:endParaRPr lang="en-US" b="1" u="sng" dirty="0"/>
          </a:p>
          <a:p>
            <a:pPr lvl="1"/>
            <a:r>
              <a:rPr lang="en-US" sz="2800" dirty="0"/>
              <a:t>Executive order prohibiting discrimination by defense contractors</a:t>
            </a:r>
          </a:p>
          <a:p>
            <a:pPr lvl="1"/>
            <a:r>
              <a:rPr lang="en-US" sz="2800" dirty="0" smtClean="0"/>
              <a:t>Military </a:t>
            </a:r>
            <a:r>
              <a:rPr lang="en-US" sz="2800" dirty="0"/>
              <a:t>still segregated</a:t>
            </a:r>
          </a:p>
          <a:p>
            <a:pPr lvl="1"/>
            <a:r>
              <a:rPr lang="en-US" sz="2800" dirty="0"/>
              <a:t>Many questioned hypocrisy of fighting war against racism abroad while discrimination existed at home</a:t>
            </a:r>
          </a:p>
          <a:p>
            <a:pPr>
              <a:buFontTx/>
              <a:buNone/>
            </a:pPr>
            <a:endParaRPr lang="en-US" dirty="0"/>
          </a:p>
        </p:txBody>
      </p:sp>
      <p:sp>
        <p:nvSpPr>
          <p:cNvPr id="20484" name="Content Placeholder 4"/>
          <p:cNvSpPr>
            <a:spLocks noGrp="1"/>
          </p:cNvSpPr>
          <p:nvPr>
            <p:ph sz="half" idx="2"/>
          </p:nvPr>
        </p:nvSpPr>
        <p:spPr/>
        <p:txBody>
          <a:bodyPr>
            <a:normAutofit lnSpcReduction="10000"/>
          </a:bodyPr>
          <a:lstStyle/>
          <a:p>
            <a:pPr marL="0" indent="0">
              <a:buNone/>
            </a:pPr>
            <a:endParaRPr lang="en-US" dirty="0"/>
          </a:p>
        </p:txBody>
      </p:sp>
      <p:pic>
        <p:nvPicPr>
          <p:cNvPr id="20485" name="Picture 2" descr="http://z.about.com/d/militaryhistory/1/0/3/A/-/-/Engines.jpg"/>
          <p:cNvPicPr>
            <a:picLocks noChangeAspect="1" noChangeArrowheads="1"/>
          </p:cNvPicPr>
          <p:nvPr/>
        </p:nvPicPr>
        <p:blipFill>
          <a:blip r:embed="rId2" cstate="print"/>
          <a:srcRect/>
          <a:stretch>
            <a:fillRect/>
          </a:stretch>
        </p:blipFill>
        <p:spPr bwMode="auto">
          <a:xfrm>
            <a:off x="6768737" y="685800"/>
            <a:ext cx="3534364" cy="2786581"/>
          </a:xfrm>
          <a:prstGeom prst="rect">
            <a:avLst/>
          </a:prstGeom>
          <a:noFill/>
          <a:ln w="9525">
            <a:noFill/>
            <a:miter lim="800000"/>
            <a:headEnd/>
            <a:tailEnd/>
          </a:ln>
        </p:spPr>
      </p:pic>
      <p:pic>
        <p:nvPicPr>
          <p:cNvPr id="20486" name="Picture 5" descr="http://www.historyplace.com/unitedstates/aframerwar/252.jpg"/>
          <p:cNvPicPr>
            <a:picLocks noChangeAspect="1" noChangeArrowheads="1"/>
          </p:cNvPicPr>
          <p:nvPr/>
        </p:nvPicPr>
        <p:blipFill>
          <a:blip r:embed="rId3" cstate="print"/>
          <a:srcRect/>
          <a:stretch>
            <a:fillRect/>
          </a:stretch>
        </p:blipFill>
        <p:spPr bwMode="auto">
          <a:xfrm>
            <a:off x="6897619" y="3581400"/>
            <a:ext cx="3276600" cy="2894013"/>
          </a:xfrm>
          <a:prstGeom prst="rect">
            <a:avLst/>
          </a:prstGeom>
          <a:noFill/>
          <a:ln w="9525">
            <a:noFill/>
            <a:miter lim="800000"/>
            <a:headEnd/>
            <a:tailEnd/>
          </a:ln>
        </p:spPr>
      </p:pic>
    </p:spTree>
    <p:extLst>
      <p:ext uri="{BB962C8B-B14F-4D97-AF65-F5344CB8AC3E}">
        <p14:creationId xmlns:p14="http://schemas.microsoft.com/office/powerpoint/2010/main" val="2170293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B27C28B-736C-4922-8098-07477E4E346C}"/>
              </a:ext>
            </a:extLst>
          </p:cNvPr>
          <p:cNvSpPr/>
          <p:nvPr/>
        </p:nvSpPr>
        <p:spPr>
          <a:xfrm>
            <a:off x="245164" y="893760"/>
            <a:ext cx="11542644" cy="5632311"/>
          </a:xfrm>
          <a:prstGeom prst="rect">
            <a:avLst/>
          </a:prstGeom>
        </p:spPr>
        <p:txBody>
          <a:bodyPr wrap="square">
            <a:spAutoFit/>
          </a:bodyPr>
          <a:lstStyle/>
          <a:p>
            <a:r>
              <a:rPr lang="en-US" sz="4000" dirty="0">
                <a:solidFill>
                  <a:srgbClr val="000000"/>
                </a:solidFill>
                <a:latin typeface="Cabin"/>
              </a:rPr>
              <a:t>What if there was a terrorist attack in the U.S. where the terrorists happened to be of your ethnicity and on basis of this attack and common ethnicity you and your family were sent off to live in a camp by order of the President? </a:t>
            </a:r>
          </a:p>
          <a:p>
            <a:pPr marL="571500" indent="-571500">
              <a:buFont typeface="Arial" panose="020B0604020202020204" pitchFamily="34" charset="0"/>
              <a:buChar char="•"/>
            </a:pPr>
            <a:r>
              <a:rPr lang="en-US" sz="4000" dirty="0">
                <a:solidFill>
                  <a:srgbClr val="000000"/>
                </a:solidFill>
                <a:latin typeface="Cabin"/>
              </a:rPr>
              <a:t>What points would you bring up in order to not be forced to go? </a:t>
            </a:r>
          </a:p>
          <a:p>
            <a:pPr marL="571500" indent="-571500">
              <a:buFont typeface="Arial" panose="020B0604020202020204" pitchFamily="34" charset="0"/>
              <a:buChar char="•"/>
            </a:pPr>
            <a:r>
              <a:rPr lang="en-US" sz="4000" dirty="0">
                <a:solidFill>
                  <a:srgbClr val="000000"/>
                </a:solidFill>
                <a:latin typeface="Cabin"/>
              </a:rPr>
              <a:t>How else do you think you might be able to get out of being relocated?</a:t>
            </a:r>
            <a:endParaRPr lang="en-US" sz="4000" dirty="0"/>
          </a:p>
        </p:txBody>
      </p:sp>
      <p:sp>
        <p:nvSpPr>
          <p:cNvPr id="6" name="TextBox 5">
            <a:extLst>
              <a:ext uri="{FF2B5EF4-FFF2-40B4-BE49-F238E27FC236}">
                <a16:creationId xmlns:a16="http://schemas.microsoft.com/office/drawing/2014/main" id="{E5D5DD80-69C5-4A59-9FA3-72D77481267C}"/>
              </a:ext>
            </a:extLst>
          </p:cNvPr>
          <p:cNvSpPr txBox="1"/>
          <p:nvPr/>
        </p:nvSpPr>
        <p:spPr>
          <a:xfrm>
            <a:off x="410817" y="86916"/>
            <a:ext cx="11211339" cy="584775"/>
          </a:xfrm>
          <a:prstGeom prst="rect">
            <a:avLst/>
          </a:prstGeom>
          <a:noFill/>
        </p:spPr>
        <p:txBody>
          <a:bodyPr wrap="square" rtlCol="0">
            <a:spAutoFit/>
          </a:bodyPr>
          <a:lstStyle/>
          <a:p>
            <a:r>
              <a:rPr lang="en-US" sz="3200" b="1" u="sng" dirty="0"/>
              <a:t>Do Now</a:t>
            </a:r>
            <a:r>
              <a:rPr lang="en-US" dirty="0"/>
              <a:t>:</a:t>
            </a:r>
          </a:p>
        </p:txBody>
      </p:sp>
    </p:spTree>
    <p:extLst>
      <p:ext uri="{BB962C8B-B14F-4D97-AF65-F5344CB8AC3E}">
        <p14:creationId xmlns:p14="http://schemas.microsoft.com/office/powerpoint/2010/main" val="13164762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www.upa.pdx.edu/IMS/currentprojects/TAHv3/Images/Japanese_intern_lg.JPG"/>
          <p:cNvPicPr>
            <a:picLocks noChangeAspect="1" noChangeArrowheads="1"/>
          </p:cNvPicPr>
          <p:nvPr/>
        </p:nvPicPr>
        <p:blipFill>
          <a:blip r:embed="rId2" cstate="print"/>
          <a:srcRect/>
          <a:stretch>
            <a:fillRect/>
          </a:stretch>
        </p:blipFill>
        <p:spPr bwMode="auto">
          <a:xfrm>
            <a:off x="4037428" y="175066"/>
            <a:ext cx="4445390" cy="6454775"/>
          </a:xfrm>
          <a:prstGeom prst="rect">
            <a:avLst/>
          </a:prstGeom>
          <a:noFill/>
          <a:ln w="9525">
            <a:noFill/>
            <a:miter lim="800000"/>
            <a:headEnd/>
            <a:tailEnd/>
          </a:ln>
        </p:spPr>
      </p:pic>
    </p:spTree>
    <p:extLst>
      <p:ext uri="{BB962C8B-B14F-4D97-AF65-F5344CB8AC3E}">
        <p14:creationId xmlns:p14="http://schemas.microsoft.com/office/powerpoint/2010/main" val="21547047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90" name="Shape 290"/>
          <p:cNvSpPr txBox="1">
            <a:spLocks noGrp="1"/>
          </p:cNvSpPr>
          <p:nvPr>
            <p:ph type="body" idx="1"/>
          </p:nvPr>
        </p:nvSpPr>
        <p:spPr>
          <a:xfrm>
            <a:off x="544367" y="523875"/>
            <a:ext cx="5157787" cy="823912"/>
          </a:xfrm>
          <a:prstGeom prst="rect">
            <a:avLst/>
          </a:prstGeom>
          <a:noFill/>
          <a:ln>
            <a:noFill/>
          </a:ln>
        </p:spPr>
        <p:txBody>
          <a:bodyPr spcFirstLastPara="1" vert="horz" wrap="square" lIns="91425" tIns="45700" rIns="91425" bIns="45700" rtlCol="0" anchor="t" anchorCtr="0">
            <a:noAutofit/>
          </a:bodyPr>
          <a:lstStyle/>
          <a:p>
            <a:pPr marL="342900" indent="-342900">
              <a:spcBef>
                <a:spcPts val="640"/>
              </a:spcBef>
              <a:buClr>
                <a:schemeClr val="dk1"/>
              </a:buClr>
              <a:buSzPts val="3200"/>
            </a:pPr>
            <a:r>
              <a:rPr lang="en-US" sz="3200" dirty="0"/>
              <a:t>Executive Order 9066 (1942)</a:t>
            </a:r>
          </a:p>
        </p:txBody>
      </p:sp>
      <p:sp>
        <p:nvSpPr>
          <p:cNvPr id="2" name="Content Placeholder 1">
            <a:extLst>
              <a:ext uri="{FF2B5EF4-FFF2-40B4-BE49-F238E27FC236}">
                <a16:creationId xmlns:a16="http://schemas.microsoft.com/office/drawing/2014/main" id="{4D208D6B-767F-4446-8056-C8DA8A6C6708}"/>
              </a:ext>
            </a:extLst>
          </p:cNvPr>
          <p:cNvSpPr>
            <a:spLocks noGrp="1"/>
          </p:cNvSpPr>
          <p:nvPr>
            <p:ph sz="half" idx="2"/>
          </p:nvPr>
        </p:nvSpPr>
        <p:spPr>
          <a:xfrm>
            <a:off x="389622" y="1586705"/>
            <a:ext cx="5157787" cy="4237319"/>
          </a:xfrm>
        </p:spPr>
        <p:txBody>
          <a:bodyPr>
            <a:normAutofit/>
          </a:bodyPr>
          <a:lstStyle/>
          <a:p>
            <a:r>
              <a:rPr lang="en-US" sz="3200" dirty="0"/>
              <a:t>mass transportation and relocation of more than 120,000 Japanese-Americans to  government detention camps </a:t>
            </a:r>
          </a:p>
        </p:txBody>
      </p:sp>
      <p:sp>
        <p:nvSpPr>
          <p:cNvPr id="3" name="Text Placeholder 2">
            <a:extLst>
              <a:ext uri="{FF2B5EF4-FFF2-40B4-BE49-F238E27FC236}">
                <a16:creationId xmlns:a16="http://schemas.microsoft.com/office/drawing/2014/main" id="{40A6DC43-A041-4AE0-A4AF-9CB1AEE20E61}"/>
              </a:ext>
            </a:extLst>
          </p:cNvPr>
          <p:cNvSpPr>
            <a:spLocks noGrp="1"/>
          </p:cNvSpPr>
          <p:nvPr>
            <p:ph type="body" sz="quarter" idx="3"/>
          </p:nvPr>
        </p:nvSpPr>
        <p:spPr>
          <a:xfrm>
            <a:off x="6096000" y="523875"/>
            <a:ext cx="5183188" cy="823912"/>
          </a:xfrm>
        </p:spPr>
        <p:txBody>
          <a:bodyPr>
            <a:normAutofit fontScale="92500" lnSpcReduction="10000"/>
          </a:bodyPr>
          <a:lstStyle/>
          <a:p>
            <a:r>
              <a:rPr lang="en-US" sz="3200" dirty="0">
                <a:latin typeface="Times New Roman"/>
                <a:ea typeface="Times New Roman"/>
                <a:cs typeface="Times New Roman"/>
                <a:sym typeface="Times New Roman"/>
              </a:rPr>
              <a:t>Korematsu v. United States (1944)</a:t>
            </a:r>
            <a:endParaRPr lang="en-US" sz="3200" dirty="0"/>
          </a:p>
        </p:txBody>
      </p:sp>
      <p:sp>
        <p:nvSpPr>
          <p:cNvPr id="4" name="Content Placeholder 3">
            <a:extLst>
              <a:ext uri="{FF2B5EF4-FFF2-40B4-BE49-F238E27FC236}">
                <a16:creationId xmlns:a16="http://schemas.microsoft.com/office/drawing/2014/main" id="{88AF66DD-3D8F-4F1B-8674-82C08C2236C4}"/>
              </a:ext>
            </a:extLst>
          </p:cNvPr>
          <p:cNvSpPr>
            <a:spLocks noGrp="1"/>
          </p:cNvSpPr>
          <p:nvPr>
            <p:ph sz="quarter" idx="4"/>
          </p:nvPr>
        </p:nvSpPr>
        <p:spPr>
          <a:xfrm>
            <a:off x="6096000" y="1586706"/>
            <a:ext cx="5183188" cy="3684588"/>
          </a:xfrm>
        </p:spPr>
        <p:txBody>
          <a:bodyPr>
            <a:normAutofit fontScale="77500" lnSpcReduction="20000"/>
          </a:bodyPr>
          <a:lstStyle/>
          <a:p>
            <a:r>
              <a:rPr lang="en-US" sz="3300" b="1" u="sng" dirty="0">
                <a:solidFill>
                  <a:schemeClr val="dk1"/>
                </a:solidFill>
                <a:latin typeface="Times New Roman"/>
                <a:ea typeface="Times New Roman"/>
                <a:cs typeface="Times New Roman"/>
                <a:sym typeface="Times New Roman"/>
              </a:rPr>
              <a:t>Issue</a:t>
            </a:r>
            <a:r>
              <a:rPr lang="en-US" sz="3300" dirty="0">
                <a:solidFill>
                  <a:schemeClr val="dk1"/>
                </a:solidFill>
                <a:latin typeface="Times New Roman"/>
                <a:ea typeface="Times New Roman"/>
                <a:cs typeface="Times New Roman"/>
                <a:sym typeface="Times New Roman"/>
              </a:rPr>
              <a:t> – Did relocation of Japanese Americans violate their 5</a:t>
            </a:r>
            <a:r>
              <a:rPr lang="en-US" sz="3300" baseline="30000" dirty="0">
                <a:solidFill>
                  <a:schemeClr val="dk1"/>
                </a:solidFill>
                <a:latin typeface="Times New Roman"/>
                <a:ea typeface="Times New Roman"/>
                <a:cs typeface="Times New Roman"/>
                <a:sym typeface="Times New Roman"/>
              </a:rPr>
              <a:t>th </a:t>
            </a:r>
            <a:r>
              <a:rPr lang="en-US" sz="3300" dirty="0">
                <a:solidFill>
                  <a:schemeClr val="dk1"/>
                </a:solidFill>
                <a:latin typeface="Times New Roman"/>
                <a:ea typeface="Times New Roman"/>
                <a:cs typeface="Times New Roman"/>
                <a:sym typeface="Times New Roman"/>
              </a:rPr>
              <a:t>Amendment due process rights?</a:t>
            </a:r>
          </a:p>
          <a:p>
            <a:r>
              <a:rPr lang="en-US" sz="3300" b="1" u="sng" dirty="0">
                <a:solidFill>
                  <a:schemeClr val="dk1"/>
                </a:solidFill>
                <a:latin typeface="Times New Roman"/>
                <a:ea typeface="Times New Roman"/>
                <a:cs typeface="Times New Roman"/>
                <a:sym typeface="Times New Roman"/>
              </a:rPr>
              <a:t>Decision</a:t>
            </a:r>
            <a:r>
              <a:rPr lang="en-US" sz="3300" dirty="0">
                <a:solidFill>
                  <a:schemeClr val="dk1"/>
                </a:solidFill>
                <a:latin typeface="Times New Roman"/>
                <a:ea typeface="Times New Roman"/>
                <a:cs typeface="Times New Roman"/>
                <a:sym typeface="Times New Roman"/>
              </a:rPr>
              <a:t> – No.  Wartime need for national security supersedes 5</a:t>
            </a:r>
            <a:r>
              <a:rPr lang="en-US" sz="3300" baseline="30000" dirty="0">
                <a:solidFill>
                  <a:schemeClr val="dk1"/>
                </a:solidFill>
                <a:latin typeface="Times New Roman"/>
                <a:ea typeface="Times New Roman"/>
                <a:cs typeface="Times New Roman"/>
                <a:sym typeface="Times New Roman"/>
              </a:rPr>
              <a:t>th</a:t>
            </a:r>
            <a:r>
              <a:rPr lang="en-US" sz="3300" dirty="0">
                <a:solidFill>
                  <a:schemeClr val="dk1"/>
                </a:solidFill>
                <a:latin typeface="Times New Roman"/>
                <a:ea typeface="Times New Roman"/>
                <a:cs typeface="Times New Roman"/>
                <a:sym typeface="Times New Roman"/>
              </a:rPr>
              <a:t> amendment protections.</a:t>
            </a:r>
            <a:endParaRPr lang="en-US" sz="3300" dirty="0"/>
          </a:p>
          <a:p>
            <a:pPr marL="0" indent="0">
              <a:buNone/>
            </a:pPr>
            <a:r>
              <a:rPr lang="en-US" sz="3300" b="1" dirty="0">
                <a:solidFill>
                  <a:schemeClr val="dk1"/>
                </a:solidFill>
                <a:latin typeface="Times New Roman"/>
                <a:ea typeface="Times New Roman"/>
                <a:cs typeface="Times New Roman"/>
                <a:sym typeface="Times New Roman"/>
              </a:rPr>
              <a:t>Anything wrong with the decision?</a:t>
            </a:r>
          </a:p>
          <a:p>
            <a:pPr marL="0" indent="0">
              <a:buNone/>
            </a:pPr>
            <a:r>
              <a:rPr lang="en-US" sz="3300" b="1" u="sng" dirty="0"/>
              <a:t>1988</a:t>
            </a:r>
            <a:r>
              <a:rPr lang="en-US" sz="3300" dirty="0"/>
              <a:t> - President Ronald Reagan signed a bill-  each surviving internee  received $20,000 and an apology from the U.S. government.</a:t>
            </a:r>
          </a:p>
          <a:p>
            <a:endParaRPr lang="en-US" dirty="0"/>
          </a:p>
          <a:p>
            <a:endParaRPr lang="en-US" baseline="30000" dirty="0">
              <a:solidFill>
                <a:schemeClr val="dk1"/>
              </a:solidFill>
              <a:latin typeface="Times New Roman"/>
              <a:ea typeface="Times New Roman"/>
              <a:cs typeface="Times New Roman"/>
              <a:sym typeface="Times New Roman"/>
            </a:endParaRPr>
          </a:p>
          <a:p>
            <a:endParaRPr lang="en-US" dirty="0"/>
          </a:p>
        </p:txBody>
      </p:sp>
      <p:pic>
        <p:nvPicPr>
          <p:cNvPr id="1026" name="Picture 2" descr="Image result">
            <a:extLst>
              <a:ext uri="{FF2B5EF4-FFF2-40B4-BE49-F238E27FC236}">
                <a16:creationId xmlns:a16="http://schemas.microsoft.com/office/drawing/2014/main" id="{35480F4D-F6C7-4174-8702-428C221938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1685" y="3818731"/>
            <a:ext cx="2381250" cy="2905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8212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90">
                                            <p:txEl>
                                              <p:pRg st="0" end="0"/>
                                            </p:txEl>
                                          </p:spTgt>
                                        </p:tgtEl>
                                        <p:attrNameLst>
                                          <p:attrName>style.visibility</p:attrName>
                                        </p:attrNameLst>
                                      </p:cBhvr>
                                      <p:to>
                                        <p:strVal val="visible"/>
                                      </p:to>
                                    </p:set>
                                    <p:anim calcmode="lin" valueType="num">
                                      <p:cBhvr additive="base">
                                        <p:cTn id="7" dur="500"/>
                                        <p:tgtEl>
                                          <p:spTgt spid="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90">
                                            <p:txEl>
                                              <p:pRg st="0" end="0"/>
                                            </p:txEl>
                                          </p:spTgt>
                                        </p:tgtEl>
                                        <p:attrNameLst>
                                          <p:attrName>style.visibility</p:attrName>
                                        </p:attrNameLst>
                                      </p:cBhvr>
                                      <p:to>
                                        <p:strVal val="visible"/>
                                      </p:to>
                                    </p:set>
                                    <p:anim calcmode="lin" valueType="num">
                                      <p:cBhvr additive="base">
                                        <p:cTn id="12" dur="500"/>
                                        <p:tgtEl>
                                          <p:spTgt spid="29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http://upload.wikimedia.org/wikipedia/commons/4/4b/Map_of_World_War_II_Japanese_American_internment_camps.jpg"/>
          <p:cNvPicPr>
            <a:picLocks noChangeAspect="1" noChangeArrowheads="1"/>
          </p:cNvPicPr>
          <p:nvPr/>
        </p:nvPicPr>
        <p:blipFill>
          <a:blip r:embed="rId2" cstate="print"/>
          <a:srcRect/>
          <a:stretch>
            <a:fillRect/>
          </a:stretch>
        </p:blipFill>
        <p:spPr bwMode="auto">
          <a:xfrm>
            <a:off x="1769013" y="0"/>
            <a:ext cx="8220075" cy="6886576"/>
          </a:xfrm>
          <a:prstGeom prst="rect">
            <a:avLst/>
          </a:prstGeom>
          <a:noFill/>
          <a:ln w="9525">
            <a:noFill/>
            <a:miter lim="800000"/>
            <a:headEnd/>
            <a:tailEnd/>
          </a:ln>
        </p:spPr>
      </p:pic>
    </p:spTree>
    <p:extLst>
      <p:ext uri="{BB962C8B-B14F-4D97-AF65-F5344CB8AC3E}">
        <p14:creationId xmlns:p14="http://schemas.microsoft.com/office/powerpoint/2010/main" val="29149377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https://docs.google.com/drawings/u/0/d/slsPycN5Iq2LF7s4nEEdRHQ/image?w=665&amp;h=432&amp;rev=1&amp;ac=1&amp;parent=1RAHJF-pcf1HlV-8VnaAQu7DVkd8hO8ZSltlG3uH82og"/>
          <p:cNvSpPr>
            <a:spLocks noChangeAspect="1" noChangeArrowheads="1"/>
          </p:cNvSpPr>
          <p:nvPr/>
        </p:nvSpPr>
        <p:spPr bwMode="auto">
          <a:xfrm>
            <a:off x="2050415" y="1293223"/>
            <a:ext cx="6334125" cy="411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aphicFrame>
        <p:nvGraphicFramePr>
          <p:cNvPr id="12" name="Content Placeholder 11"/>
          <p:cNvGraphicFramePr>
            <a:graphicFrameLocks noGrp="1"/>
          </p:cNvGraphicFramePr>
          <p:nvPr>
            <p:ph idx="4294967295"/>
            <p:extLst>
              <p:ext uri="{D42A27DB-BD31-4B8C-83A1-F6EECF244321}">
                <p14:modId xmlns:p14="http://schemas.microsoft.com/office/powerpoint/2010/main" val="846881004"/>
              </p:ext>
            </p:extLst>
          </p:nvPr>
        </p:nvGraphicFramePr>
        <p:xfrm>
          <a:off x="0" y="35379"/>
          <a:ext cx="12192000" cy="6822621"/>
        </p:xfrm>
        <a:graphic>
          <a:graphicData uri="http://schemas.openxmlformats.org/drawingml/2006/table">
            <a:tbl>
              <a:tblPr/>
              <a:tblGrid>
                <a:gridCol w="1151687">
                  <a:extLst>
                    <a:ext uri="{9D8B030D-6E8A-4147-A177-3AD203B41FA5}">
                      <a16:colId xmlns:a16="http://schemas.microsoft.com/office/drawing/2014/main" val="846481809"/>
                    </a:ext>
                  </a:extLst>
                </a:gridCol>
                <a:gridCol w="3057928">
                  <a:extLst>
                    <a:ext uri="{9D8B030D-6E8A-4147-A177-3AD203B41FA5}">
                      <a16:colId xmlns:a16="http://schemas.microsoft.com/office/drawing/2014/main" val="2389411387"/>
                    </a:ext>
                  </a:extLst>
                </a:gridCol>
                <a:gridCol w="2396040">
                  <a:extLst>
                    <a:ext uri="{9D8B030D-6E8A-4147-A177-3AD203B41FA5}">
                      <a16:colId xmlns:a16="http://schemas.microsoft.com/office/drawing/2014/main" val="2167590258"/>
                    </a:ext>
                  </a:extLst>
                </a:gridCol>
                <a:gridCol w="5586345">
                  <a:extLst>
                    <a:ext uri="{9D8B030D-6E8A-4147-A177-3AD203B41FA5}">
                      <a16:colId xmlns:a16="http://schemas.microsoft.com/office/drawing/2014/main" val="1866993556"/>
                    </a:ext>
                  </a:extLst>
                </a:gridCol>
              </a:tblGrid>
              <a:tr h="193991">
                <a:tc>
                  <a:txBody>
                    <a:bodyPr/>
                    <a:lstStyle/>
                    <a:p>
                      <a:pPr algn="ctr" rtl="0" fontAlgn="t">
                        <a:spcBef>
                          <a:spcPts val="0"/>
                        </a:spcBef>
                        <a:spcAft>
                          <a:spcPts val="0"/>
                        </a:spcAft>
                      </a:pPr>
                      <a:r>
                        <a:rPr lang="en-US" sz="1800" b="1" i="0" u="sng" dirty="0">
                          <a:solidFill>
                            <a:srgbClr val="000000"/>
                          </a:solidFill>
                          <a:effectLst/>
                          <a:latin typeface="Helvetica Neue"/>
                        </a:rPr>
                        <a:t>Camp </a:t>
                      </a:r>
                      <a:endParaRPr lang="en-US" sz="18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1" i="0" u="sng" dirty="0">
                          <a:solidFill>
                            <a:srgbClr val="000000"/>
                          </a:solidFill>
                          <a:effectLst/>
                          <a:latin typeface="Helvetica Neue"/>
                        </a:rPr>
                        <a:t>Dates in Operation </a:t>
                      </a:r>
                      <a:endParaRPr lang="en-US" sz="18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1" i="0" u="sng">
                          <a:solidFill>
                            <a:srgbClr val="000000"/>
                          </a:solidFill>
                          <a:effectLst/>
                          <a:latin typeface="Helvetica Neue"/>
                        </a:rPr>
                        <a:t>Peak Prisoner Population</a:t>
                      </a:r>
                      <a:endParaRPr lang="en-US" sz="18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1" i="0" u="sng">
                          <a:solidFill>
                            <a:srgbClr val="000000"/>
                          </a:solidFill>
                          <a:effectLst/>
                          <a:latin typeface="Helvetica Neue"/>
                        </a:rPr>
                        <a:t>Prisoner Population Origin (Where prisoners came from) </a:t>
                      </a:r>
                      <a:endParaRPr lang="en-US" sz="18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6646939"/>
                  </a:ext>
                </a:extLst>
              </a:tr>
              <a:tr h="511431">
                <a:tc>
                  <a:txBody>
                    <a:bodyPr/>
                    <a:lstStyle/>
                    <a:p>
                      <a:pPr algn="ctr" rtl="0" fontAlgn="t">
                        <a:spcBef>
                          <a:spcPts val="0"/>
                        </a:spcBef>
                        <a:spcAft>
                          <a:spcPts val="0"/>
                        </a:spcAft>
                      </a:pPr>
                      <a:r>
                        <a:rPr lang="en-US" sz="1800" b="0" i="0" u="none" strike="noStrike" dirty="0" err="1">
                          <a:solidFill>
                            <a:srgbClr val="000000"/>
                          </a:solidFill>
                          <a:effectLst/>
                          <a:latin typeface="Helvetica Neue"/>
                        </a:rPr>
                        <a:t>Granda</a:t>
                      </a:r>
                      <a:r>
                        <a:rPr lang="en-US" sz="1800" b="0" i="0" u="none" strike="noStrike" dirty="0">
                          <a:solidFill>
                            <a:srgbClr val="000000"/>
                          </a:solidFill>
                          <a:effectLst/>
                          <a:latin typeface="Helvetica Neue"/>
                        </a:rPr>
                        <a:t> </a:t>
                      </a:r>
                      <a:endParaRPr lang="en-US" sz="18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66"/>
                          </a:solidFill>
                          <a:effectLst/>
                          <a:latin typeface="Helvetica Neue"/>
                        </a:rPr>
                        <a:t>August 1942 - October 1945</a:t>
                      </a:r>
                      <a:endParaRPr lang="en-US" sz="18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66"/>
                          </a:solidFill>
                          <a:effectLst/>
                          <a:latin typeface="Helvetica Neue"/>
                        </a:rPr>
                        <a:t>7318</a:t>
                      </a:r>
                      <a:endParaRPr lang="en-US" sz="18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66"/>
                          </a:solidFill>
                          <a:effectLst/>
                          <a:latin typeface="Helvetica Neue"/>
                        </a:rPr>
                        <a:t>Northern California coast, Sacramento, and Los Angeles </a:t>
                      </a:r>
                      <a:endParaRPr lang="en-US" sz="18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71699190"/>
                  </a:ext>
                </a:extLst>
              </a:tr>
              <a:tr h="511431">
                <a:tc>
                  <a:txBody>
                    <a:bodyPr/>
                    <a:lstStyle/>
                    <a:p>
                      <a:pPr algn="ctr" rtl="0" fontAlgn="t">
                        <a:spcBef>
                          <a:spcPts val="0"/>
                        </a:spcBef>
                        <a:spcAft>
                          <a:spcPts val="0"/>
                        </a:spcAft>
                      </a:pPr>
                      <a:r>
                        <a:rPr lang="en-US" sz="1800" b="0" i="0" u="none" strike="noStrike">
                          <a:solidFill>
                            <a:srgbClr val="000000"/>
                          </a:solidFill>
                          <a:effectLst/>
                          <a:latin typeface="Helvetica Neue"/>
                        </a:rPr>
                        <a:t>Gila River</a:t>
                      </a:r>
                      <a:endParaRPr lang="en-US" sz="18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66"/>
                          </a:solidFill>
                          <a:effectLst/>
                          <a:latin typeface="Helvetica Neue"/>
                        </a:rPr>
                        <a:t>July 1942 - November 1945</a:t>
                      </a:r>
                      <a:endParaRPr lang="en-US" sz="18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66"/>
                          </a:solidFill>
                          <a:effectLst/>
                          <a:latin typeface="Helvetica Neue"/>
                        </a:rPr>
                        <a:t>13,348 </a:t>
                      </a:r>
                      <a:endParaRPr lang="en-US" sz="18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66"/>
                          </a:solidFill>
                          <a:effectLst/>
                          <a:latin typeface="Helvetica Neue"/>
                        </a:rPr>
                        <a:t>Sacramento, Fresno County, Los Angeles area</a:t>
                      </a:r>
                      <a:endParaRPr lang="en-US" sz="18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5981537"/>
                  </a:ext>
                </a:extLst>
              </a:tr>
              <a:tr h="723057">
                <a:tc>
                  <a:txBody>
                    <a:bodyPr/>
                    <a:lstStyle/>
                    <a:p>
                      <a:pPr algn="ctr" rtl="0" fontAlgn="t">
                        <a:spcBef>
                          <a:spcPts val="0"/>
                        </a:spcBef>
                        <a:spcAft>
                          <a:spcPts val="0"/>
                        </a:spcAft>
                      </a:pPr>
                      <a:r>
                        <a:rPr lang="en-US" sz="1800" b="0" i="0" u="none" strike="noStrike">
                          <a:solidFill>
                            <a:srgbClr val="000000"/>
                          </a:solidFill>
                          <a:effectLst/>
                          <a:latin typeface="Helvetica Neue"/>
                        </a:rPr>
                        <a:t>Heart Mountain</a:t>
                      </a:r>
                      <a:endParaRPr lang="en-US" sz="18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66"/>
                          </a:solidFill>
                          <a:effectLst/>
                          <a:latin typeface="Helvetica Neue"/>
                        </a:rPr>
                        <a:t>August 1942 - November 1945</a:t>
                      </a:r>
                      <a:endParaRPr lang="en-US" sz="18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66"/>
                          </a:solidFill>
                          <a:effectLst/>
                          <a:latin typeface="Helvetica Neue"/>
                        </a:rPr>
                        <a:t>10,767</a:t>
                      </a:r>
                      <a:endParaRPr lang="en-US" sz="18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66"/>
                          </a:solidFill>
                          <a:effectLst/>
                          <a:latin typeface="Helvetica Neue"/>
                        </a:rPr>
                        <a:t>Santa Clara County, Los Angeles, Central Washington state</a:t>
                      </a:r>
                      <a:endParaRPr lang="en-US" sz="18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936273"/>
                  </a:ext>
                </a:extLst>
              </a:tr>
              <a:tr h="511431">
                <a:tc>
                  <a:txBody>
                    <a:bodyPr/>
                    <a:lstStyle/>
                    <a:p>
                      <a:pPr algn="ctr" rtl="0" fontAlgn="t">
                        <a:spcBef>
                          <a:spcPts val="0"/>
                        </a:spcBef>
                        <a:spcAft>
                          <a:spcPts val="0"/>
                        </a:spcAft>
                      </a:pPr>
                      <a:r>
                        <a:rPr lang="en-US" sz="1800" b="0" i="0" u="none" strike="noStrike">
                          <a:solidFill>
                            <a:srgbClr val="000000"/>
                          </a:solidFill>
                          <a:effectLst/>
                          <a:latin typeface="Helvetica Neue"/>
                        </a:rPr>
                        <a:t>Jerome </a:t>
                      </a:r>
                      <a:endParaRPr lang="en-US" sz="18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66"/>
                          </a:solidFill>
                          <a:effectLst/>
                          <a:latin typeface="Helvetica Neue"/>
                        </a:rPr>
                        <a:t>October 1942 - June 1944</a:t>
                      </a:r>
                      <a:endParaRPr lang="en-US" sz="18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66"/>
                          </a:solidFill>
                          <a:effectLst/>
                          <a:latin typeface="Helvetica Neue"/>
                        </a:rPr>
                        <a:t>8497</a:t>
                      </a:r>
                      <a:endParaRPr lang="en-US" sz="18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66"/>
                          </a:solidFill>
                          <a:effectLst/>
                          <a:latin typeface="Helvetica Neue"/>
                        </a:rPr>
                        <a:t>Central California </a:t>
                      </a:r>
                      <a:endParaRPr lang="en-US" sz="18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5235547"/>
                  </a:ext>
                </a:extLst>
              </a:tr>
              <a:tr h="511431">
                <a:tc>
                  <a:txBody>
                    <a:bodyPr/>
                    <a:lstStyle/>
                    <a:p>
                      <a:pPr algn="ctr" rtl="0" fontAlgn="t">
                        <a:spcBef>
                          <a:spcPts val="0"/>
                        </a:spcBef>
                        <a:spcAft>
                          <a:spcPts val="0"/>
                        </a:spcAft>
                      </a:pPr>
                      <a:r>
                        <a:rPr lang="en-US" sz="1800" b="0" i="0" u="none" strike="noStrike">
                          <a:solidFill>
                            <a:srgbClr val="000000"/>
                          </a:solidFill>
                          <a:effectLst/>
                          <a:latin typeface="Helvetica Neue"/>
                        </a:rPr>
                        <a:t>Manzanar</a:t>
                      </a:r>
                      <a:endParaRPr lang="en-US" sz="18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66"/>
                          </a:solidFill>
                          <a:effectLst/>
                          <a:latin typeface="Helvetica Neue"/>
                        </a:rPr>
                        <a:t>March 1942 - November 1945</a:t>
                      </a:r>
                      <a:endParaRPr lang="en-US" sz="18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66"/>
                          </a:solidFill>
                          <a:effectLst/>
                          <a:latin typeface="Helvetica Neue"/>
                        </a:rPr>
                        <a:t>10,046</a:t>
                      </a:r>
                      <a:endParaRPr lang="en-US" sz="18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66"/>
                          </a:solidFill>
                          <a:effectLst/>
                          <a:latin typeface="Helvetica Neue"/>
                        </a:rPr>
                        <a:t>Los Angeles, Central California, Bainbridge Island (Washington) </a:t>
                      </a:r>
                      <a:endParaRPr lang="en-US" sz="18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9936836"/>
                  </a:ext>
                </a:extLst>
              </a:tr>
              <a:tr h="511431">
                <a:tc>
                  <a:txBody>
                    <a:bodyPr/>
                    <a:lstStyle/>
                    <a:p>
                      <a:pPr algn="ctr" rtl="0" fontAlgn="t">
                        <a:spcBef>
                          <a:spcPts val="0"/>
                        </a:spcBef>
                        <a:spcAft>
                          <a:spcPts val="0"/>
                        </a:spcAft>
                      </a:pPr>
                      <a:r>
                        <a:rPr lang="en-US" sz="1800" b="0" i="0" u="none" strike="noStrike">
                          <a:solidFill>
                            <a:srgbClr val="000000"/>
                          </a:solidFill>
                          <a:effectLst/>
                          <a:latin typeface="Helvetica Neue"/>
                        </a:rPr>
                        <a:t>Mindoka</a:t>
                      </a:r>
                      <a:endParaRPr lang="en-US" sz="18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66"/>
                          </a:solidFill>
                          <a:effectLst/>
                          <a:latin typeface="Helvetica Neue"/>
                        </a:rPr>
                        <a:t>August 1942 - October 1945</a:t>
                      </a:r>
                      <a:endParaRPr lang="en-US" sz="18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66"/>
                          </a:solidFill>
                          <a:effectLst/>
                          <a:latin typeface="Helvetica Neue"/>
                        </a:rPr>
                        <a:t>9397</a:t>
                      </a:r>
                      <a:endParaRPr lang="en-US" sz="18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66"/>
                          </a:solidFill>
                          <a:effectLst/>
                          <a:latin typeface="Helvetica Neue"/>
                        </a:rPr>
                        <a:t>Seattle, Portland, Northwest Oregon </a:t>
                      </a:r>
                      <a:endParaRPr lang="en-US" sz="18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1782079"/>
                  </a:ext>
                </a:extLst>
              </a:tr>
              <a:tr h="511431">
                <a:tc>
                  <a:txBody>
                    <a:bodyPr/>
                    <a:lstStyle/>
                    <a:p>
                      <a:pPr algn="ctr" rtl="0" fontAlgn="t">
                        <a:spcBef>
                          <a:spcPts val="0"/>
                        </a:spcBef>
                        <a:spcAft>
                          <a:spcPts val="0"/>
                        </a:spcAft>
                      </a:pPr>
                      <a:r>
                        <a:rPr lang="en-US" sz="1800" b="0" i="0" u="none" strike="noStrike">
                          <a:solidFill>
                            <a:srgbClr val="000000"/>
                          </a:solidFill>
                          <a:effectLst/>
                          <a:latin typeface="Helvetica Neue"/>
                        </a:rPr>
                        <a:t>Poston </a:t>
                      </a:r>
                      <a:endParaRPr lang="en-US" sz="18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66"/>
                          </a:solidFill>
                          <a:effectLst/>
                          <a:latin typeface="Helvetica Neue"/>
                        </a:rPr>
                        <a:t>May 1942 - November 1945</a:t>
                      </a:r>
                      <a:endParaRPr lang="en-US" sz="18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66"/>
                          </a:solidFill>
                          <a:effectLst/>
                          <a:latin typeface="Helvetica Neue"/>
                        </a:rPr>
                        <a:t>17, 814</a:t>
                      </a:r>
                      <a:endParaRPr lang="en-US" sz="18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66"/>
                          </a:solidFill>
                          <a:effectLst/>
                          <a:latin typeface="Helvetica Neue"/>
                        </a:rPr>
                        <a:t>Southern California, Central California, Arizona </a:t>
                      </a:r>
                      <a:endParaRPr lang="en-US" sz="18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1693892"/>
                  </a:ext>
                </a:extLst>
              </a:tr>
              <a:tr h="511431">
                <a:tc>
                  <a:txBody>
                    <a:bodyPr/>
                    <a:lstStyle/>
                    <a:p>
                      <a:pPr algn="ctr" rtl="0" fontAlgn="t">
                        <a:spcBef>
                          <a:spcPts val="0"/>
                        </a:spcBef>
                        <a:spcAft>
                          <a:spcPts val="0"/>
                        </a:spcAft>
                      </a:pPr>
                      <a:r>
                        <a:rPr lang="en-US" sz="1800" b="0" i="0" u="none" strike="noStrike">
                          <a:solidFill>
                            <a:srgbClr val="000000"/>
                          </a:solidFill>
                          <a:effectLst/>
                          <a:latin typeface="Helvetica Neue"/>
                        </a:rPr>
                        <a:t>Rohwer</a:t>
                      </a:r>
                      <a:endParaRPr lang="en-US" sz="18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66"/>
                          </a:solidFill>
                          <a:effectLst/>
                          <a:latin typeface="Helvetica Neue"/>
                        </a:rPr>
                        <a:t>September 1942 - November 1945</a:t>
                      </a:r>
                      <a:endParaRPr lang="en-US" sz="18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66"/>
                          </a:solidFill>
                          <a:effectLst/>
                          <a:latin typeface="Helvetica Neue"/>
                        </a:rPr>
                        <a:t>8475</a:t>
                      </a:r>
                      <a:endParaRPr lang="en-US" sz="18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66"/>
                          </a:solidFill>
                          <a:effectLst/>
                          <a:latin typeface="Helvetica Neue"/>
                        </a:rPr>
                        <a:t>Los Angeles and Stockton, CA </a:t>
                      </a:r>
                      <a:endParaRPr lang="en-US" sz="18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6337310"/>
                  </a:ext>
                </a:extLst>
              </a:tr>
              <a:tr h="511431">
                <a:tc>
                  <a:txBody>
                    <a:bodyPr/>
                    <a:lstStyle/>
                    <a:p>
                      <a:pPr algn="ctr" rtl="0" fontAlgn="t">
                        <a:spcBef>
                          <a:spcPts val="0"/>
                        </a:spcBef>
                        <a:spcAft>
                          <a:spcPts val="0"/>
                        </a:spcAft>
                      </a:pPr>
                      <a:r>
                        <a:rPr lang="en-US" sz="1800" b="0" i="0" u="none" strike="noStrike">
                          <a:solidFill>
                            <a:srgbClr val="000000"/>
                          </a:solidFill>
                          <a:effectLst/>
                          <a:latin typeface="Helvetica Neue"/>
                        </a:rPr>
                        <a:t>Topaz</a:t>
                      </a:r>
                      <a:endParaRPr lang="en-US" sz="18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66"/>
                          </a:solidFill>
                          <a:effectLst/>
                          <a:latin typeface="Helvetica Neue"/>
                        </a:rPr>
                        <a:t>September 1942 - October 1945</a:t>
                      </a:r>
                      <a:endParaRPr lang="en-US" sz="18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66"/>
                          </a:solidFill>
                          <a:effectLst/>
                          <a:latin typeface="Helvetica Neue"/>
                        </a:rPr>
                        <a:t>8130</a:t>
                      </a:r>
                      <a:endParaRPr lang="en-US" sz="18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66"/>
                          </a:solidFill>
                          <a:effectLst/>
                          <a:latin typeface="Helvetica Neue"/>
                        </a:rPr>
                        <a:t>San Francisco </a:t>
                      </a:r>
                      <a:endParaRPr lang="en-US" sz="18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3212828"/>
                  </a:ext>
                </a:extLst>
              </a:tr>
              <a:tr h="511431">
                <a:tc>
                  <a:txBody>
                    <a:bodyPr/>
                    <a:lstStyle/>
                    <a:p>
                      <a:pPr algn="ctr" rtl="0" fontAlgn="t">
                        <a:spcBef>
                          <a:spcPts val="0"/>
                        </a:spcBef>
                        <a:spcAft>
                          <a:spcPts val="0"/>
                        </a:spcAft>
                      </a:pPr>
                      <a:r>
                        <a:rPr lang="en-US" sz="1800" b="0" i="0" u="none" strike="noStrike">
                          <a:solidFill>
                            <a:srgbClr val="000000"/>
                          </a:solidFill>
                          <a:effectLst/>
                          <a:latin typeface="Helvetica Neue"/>
                        </a:rPr>
                        <a:t>Tule Lake</a:t>
                      </a:r>
                      <a:endParaRPr lang="en-US" sz="18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66"/>
                          </a:solidFill>
                          <a:effectLst/>
                          <a:latin typeface="Helvetica Neue"/>
                        </a:rPr>
                        <a:t>May 1942 - March 1946</a:t>
                      </a:r>
                      <a:endParaRPr lang="en-US" sz="18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a:solidFill>
                            <a:srgbClr val="000066"/>
                          </a:solidFill>
                          <a:effectLst/>
                          <a:latin typeface="Helvetica Neue"/>
                        </a:rPr>
                        <a:t>18, 789</a:t>
                      </a:r>
                      <a:endParaRPr lang="en-US" sz="180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800" b="0" i="0" u="none" strike="noStrike" dirty="0">
                          <a:solidFill>
                            <a:srgbClr val="000066"/>
                          </a:solidFill>
                          <a:effectLst/>
                          <a:latin typeface="Helvetica Neue"/>
                        </a:rPr>
                        <a:t>Sacramento area, Southwestern Oregon, Western Washington, Hawaii</a:t>
                      </a:r>
                      <a:endParaRPr lang="en-US" sz="1800" dirty="0">
                        <a:effectLst/>
                      </a:endParaRPr>
                    </a:p>
                  </a:txBody>
                  <a:tcPr marL="63500" marR="6350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8002974"/>
                  </a:ext>
                </a:extLst>
              </a:tr>
            </a:tbl>
          </a:graphicData>
        </a:graphic>
      </p:graphicFrame>
    </p:spTree>
    <p:extLst>
      <p:ext uri="{BB962C8B-B14F-4D97-AF65-F5344CB8AC3E}">
        <p14:creationId xmlns:p14="http://schemas.microsoft.com/office/powerpoint/2010/main" val="1287112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http://i.usatoday.net/travel/_photos/2007/12/14/intern-topper.jpg"/>
          <p:cNvPicPr>
            <a:picLocks noChangeAspect="1" noChangeArrowheads="1"/>
          </p:cNvPicPr>
          <p:nvPr/>
        </p:nvPicPr>
        <p:blipFill>
          <a:blip r:embed="rId2" cstate="print"/>
          <a:srcRect/>
          <a:stretch>
            <a:fillRect/>
          </a:stretch>
        </p:blipFill>
        <p:spPr bwMode="auto">
          <a:xfrm>
            <a:off x="1402681" y="0"/>
            <a:ext cx="9458052" cy="6752491"/>
          </a:xfrm>
          <a:prstGeom prst="rect">
            <a:avLst/>
          </a:prstGeom>
          <a:noFill/>
          <a:ln w="9525">
            <a:noFill/>
            <a:miter lim="800000"/>
            <a:headEnd/>
            <a:tailEnd/>
          </a:ln>
        </p:spPr>
      </p:pic>
    </p:spTree>
    <p:extLst>
      <p:ext uri="{BB962C8B-B14F-4D97-AF65-F5344CB8AC3E}">
        <p14:creationId xmlns:p14="http://schemas.microsoft.com/office/powerpoint/2010/main" val="36952681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2034</TotalTime>
  <Words>564</Words>
  <Application>Microsoft Office PowerPoint</Application>
  <PresentationFormat>Widescreen</PresentationFormat>
  <Paragraphs>73</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Cabin</vt:lpstr>
      <vt:lpstr>Calibri</vt:lpstr>
      <vt:lpstr>Calibri Light</vt:lpstr>
      <vt:lpstr>Helvetica Neue</vt:lpstr>
      <vt:lpstr>Times New Roman</vt:lpstr>
      <vt:lpstr>Office Theme</vt:lpstr>
      <vt:lpstr>Aim: How did World War II affect American living on the Home Front?</vt:lpstr>
      <vt:lpstr>PowerPoint Presentation</vt:lpstr>
      <vt:lpstr>Impact of War on Women and African Americans </vt:lpstr>
      <vt:lpstr>PowerPoint Presentation</vt:lpstr>
      <vt:lpstr>PowerPoint Presentation</vt:lpstr>
      <vt:lpstr>PowerPoint Presentation</vt:lpstr>
      <vt:lpstr>PowerPoint Presentation</vt:lpstr>
      <vt:lpstr>PowerPoint Presentation</vt:lpstr>
      <vt:lpstr>PowerPoint Presentation</vt:lpstr>
      <vt:lpstr>DAYS OF WAITING</vt:lpstr>
      <vt:lpstr>PowerPoint Presentation</vt:lpstr>
      <vt:lpstr>PowerPoint Presentation</vt:lpstr>
      <vt:lpstr>PowerPoint Presentation</vt:lpstr>
    </vt:vector>
  </TitlesOfParts>
  <Company>Roslyn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Elorriaga</dc:creator>
  <cp:lastModifiedBy>Catherine Elorriaga</cp:lastModifiedBy>
  <cp:revision>5</cp:revision>
  <dcterms:created xsi:type="dcterms:W3CDTF">2020-04-26T05:44:03Z</dcterms:created>
  <dcterms:modified xsi:type="dcterms:W3CDTF">2020-04-27T15:39:00Z</dcterms:modified>
</cp:coreProperties>
</file>